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notesMasterIdLst>
    <p:notesMasterId r:id="rId31"/>
  </p:notesMasterIdLst>
  <p:sldIdLst>
    <p:sldId id="256" r:id="rId2"/>
    <p:sldId id="259" r:id="rId3"/>
    <p:sldId id="277" r:id="rId4"/>
    <p:sldId id="279" r:id="rId5"/>
    <p:sldId id="280" r:id="rId6"/>
    <p:sldId id="281" r:id="rId7"/>
    <p:sldId id="282" r:id="rId8"/>
    <p:sldId id="264" r:id="rId9"/>
    <p:sldId id="265" r:id="rId10"/>
    <p:sldId id="283" r:id="rId11"/>
    <p:sldId id="284" r:id="rId12"/>
    <p:sldId id="286" r:id="rId13"/>
    <p:sldId id="285" r:id="rId14"/>
    <p:sldId id="273" r:id="rId15"/>
    <p:sldId id="287" r:id="rId16"/>
    <p:sldId id="274" r:id="rId17"/>
    <p:sldId id="275" r:id="rId18"/>
    <p:sldId id="266" r:id="rId19"/>
    <p:sldId id="261" r:id="rId20"/>
    <p:sldId id="267" r:id="rId21"/>
    <p:sldId id="269" r:id="rId22"/>
    <p:sldId id="270" r:id="rId23"/>
    <p:sldId id="276" r:id="rId24"/>
    <p:sldId id="288" r:id="rId25"/>
    <p:sldId id="272" r:id="rId26"/>
    <p:sldId id="262" r:id="rId27"/>
    <p:sldId id="291" r:id="rId28"/>
    <p:sldId id="290" r:id="rId29"/>
    <p:sldId id="289" r:id="rId3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1358" autoAdjust="0"/>
  </p:normalViewPr>
  <p:slideViewPr>
    <p:cSldViewPr snapToGrid="0">
      <p:cViewPr varScale="1">
        <p:scale>
          <a:sx n="89" d="100"/>
          <a:sy n="89" d="100"/>
        </p:scale>
        <p:origin x="490"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27C1B3-A36A-4B60-8089-B11486E36747}" type="datetimeFigureOut">
              <a:rPr lang="es-PE" smtClean="0"/>
              <a:pPr/>
              <a:t>06/10/2014</a:t>
            </a:fld>
            <a:endParaRPr lang="es-P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2F611-0060-4049-96AC-0B0E3FF326CB}" type="slidenum">
              <a:rPr lang="es-PE" smtClean="0"/>
              <a:pPr/>
              <a:t>‹#›</a:t>
            </a:fld>
            <a:endParaRPr lang="es-PE"/>
          </a:p>
        </p:txBody>
      </p:sp>
    </p:spTree>
    <p:extLst>
      <p:ext uri="{BB962C8B-B14F-4D97-AF65-F5344CB8AC3E}">
        <p14:creationId xmlns:p14="http://schemas.microsoft.com/office/powerpoint/2010/main" val="393439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dirty="0"/>
          </a:p>
        </p:txBody>
      </p:sp>
      <p:sp>
        <p:nvSpPr>
          <p:cNvPr id="4" name="Slide Number Placeholder 3"/>
          <p:cNvSpPr>
            <a:spLocks noGrp="1"/>
          </p:cNvSpPr>
          <p:nvPr>
            <p:ph type="sldNum" sz="quarter" idx="10"/>
          </p:nvPr>
        </p:nvSpPr>
        <p:spPr/>
        <p:txBody>
          <a:bodyPr/>
          <a:lstStyle/>
          <a:p>
            <a:fld id="{90D2F611-0060-4049-96AC-0B0E3FF326CB}" type="slidenum">
              <a:rPr lang="es-PE" smtClean="0"/>
              <a:pPr/>
              <a:t>8</a:t>
            </a:fld>
            <a:endParaRPr lang="es-PE"/>
          </a:p>
        </p:txBody>
      </p:sp>
    </p:spTree>
    <p:extLst>
      <p:ext uri="{BB962C8B-B14F-4D97-AF65-F5344CB8AC3E}">
        <p14:creationId xmlns:p14="http://schemas.microsoft.com/office/powerpoint/2010/main" val="854387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dirty="0" err="1" smtClean="0"/>
              <a:t>numerosareza</a:t>
            </a:r>
            <a:endParaRPr lang="pt-PT" dirty="0"/>
          </a:p>
        </p:txBody>
      </p:sp>
      <p:sp>
        <p:nvSpPr>
          <p:cNvPr id="4" name="Slide Number Placeholder 3"/>
          <p:cNvSpPr>
            <a:spLocks noGrp="1"/>
          </p:cNvSpPr>
          <p:nvPr>
            <p:ph type="sldNum" sz="quarter" idx="10"/>
          </p:nvPr>
        </p:nvSpPr>
        <p:spPr/>
        <p:txBody>
          <a:bodyPr/>
          <a:lstStyle/>
          <a:p>
            <a:fld id="{90D2F611-0060-4049-96AC-0B0E3FF326CB}" type="slidenum">
              <a:rPr lang="es-PE" smtClean="0"/>
              <a:pPr/>
              <a:t>9</a:t>
            </a:fld>
            <a:endParaRPr lang="es-PE"/>
          </a:p>
        </p:txBody>
      </p:sp>
    </p:spTree>
    <p:extLst>
      <p:ext uri="{BB962C8B-B14F-4D97-AF65-F5344CB8AC3E}">
        <p14:creationId xmlns:p14="http://schemas.microsoft.com/office/powerpoint/2010/main" val="2746604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329931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169478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71AA5727-5D1F-45F3-88D4-0AE0E070ABA6}" type="datetimeFigureOut">
              <a:rPr lang="es-PE" smtClean="0"/>
              <a:pPr/>
              <a:t>06/10/2014</a:t>
            </a:fld>
            <a:endParaRPr lang="es-PE"/>
          </a:p>
        </p:txBody>
      </p:sp>
      <p:sp>
        <p:nvSpPr>
          <p:cNvPr id="5" name="Footer Placeholder 4"/>
          <p:cNvSpPr>
            <a:spLocks noGrp="1"/>
          </p:cNvSpPr>
          <p:nvPr>
            <p:ph type="ftr" sz="quarter" idx="11"/>
          </p:nvPr>
        </p:nvSpPr>
        <p:spPr>
          <a:xfrm>
            <a:off x="3776135" y="6422854"/>
            <a:ext cx="4279669" cy="365125"/>
          </a:xfrm>
        </p:spPr>
        <p:txBody>
          <a:bodyPr/>
          <a:lstStyle/>
          <a:p>
            <a:endParaRPr lang="es-PE"/>
          </a:p>
        </p:txBody>
      </p:sp>
      <p:sp>
        <p:nvSpPr>
          <p:cNvPr id="6" name="Slide Number Placeholder 5"/>
          <p:cNvSpPr>
            <a:spLocks noGrp="1"/>
          </p:cNvSpPr>
          <p:nvPr>
            <p:ph type="sldNum" sz="quarter" idx="12"/>
          </p:nvPr>
        </p:nvSpPr>
        <p:spPr>
          <a:xfrm>
            <a:off x="8073048" y="6422854"/>
            <a:ext cx="879759" cy="365125"/>
          </a:xfrm>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311790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313006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71AA5727-5D1F-45F3-88D4-0AE0E070ABA6}" type="datetimeFigureOut">
              <a:rPr lang="es-PE" smtClean="0"/>
              <a:pPr/>
              <a:t>06/10/2014</a:t>
            </a:fld>
            <a:endParaRPr lang="es-PE"/>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PE"/>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2AD40AA-4153-4511-91F5-0CE4A98A816F}" type="slidenum">
              <a:rPr lang="es-PE" smtClean="0"/>
              <a:pPr/>
              <a:t>‹#›</a:t>
            </a:fld>
            <a:endParaRPr lang="es-PE"/>
          </a:p>
        </p:txBody>
      </p:sp>
    </p:spTree>
    <p:extLst>
      <p:ext uri="{BB962C8B-B14F-4D97-AF65-F5344CB8AC3E}">
        <p14:creationId xmlns:p14="http://schemas.microsoft.com/office/powerpoint/2010/main" val="105834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1535875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261932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965705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204561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261283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AA5727-5D1F-45F3-88D4-0AE0E070ABA6}" type="datetimeFigureOut">
              <a:rPr lang="es-PE" smtClean="0"/>
              <a:pPr/>
              <a:t>06/10/2014</a:t>
            </a:fld>
            <a:endParaRPr lang="es-PE"/>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AD40AA-4153-4511-91F5-0CE4A98A816F}" type="slidenum">
              <a:rPr lang="es-PE" smtClean="0"/>
              <a:pPr/>
              <a:t>‹#›</a:t>
            </a:fld>
            <a:endParaRPr lang="es-PE"/>
          </a:p>
        </p:txBody>
      </p:sp>
    </p:spTree>
    <p:extLst>
      <p:ext uri="{BB962C8B-B14F-4D97-AF65-F5344CB8AC3E}">
        <p14:creationId xmlns:p14="http://schemas.microsoft.com/office/powerpoint/2010/main" val="4248374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71AA5727-5D1F-45F3-88D4-0AE0E070ABA6}" type="datetimeFigureOut">
              <a:rPr lang="es-PE" smtClean="0"/>
              <a:pPr/>
              <a:t>06/10/2014</a:t>
            </a:fld>
            <a:endParaRPr lang="es-PE"/>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PE"/>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2AD40AA-4153-4511-91F5-0CE4A98A816F}" type="slidenum">
              <a:rPr lang="es-PE" smtClean="0"/>
              <a:pPr/>
              <a:t>‹#›</a:t>
            </a:fld>
            <a:endParaRPr lang="es-PE"/>
          </a:p>
        </p:txBody>
      </p:sp>
    </p:spTree>
    <p:extLst>
      <p:ext uri="{BB962C8B-B14F-4D97-AF65-F5344CB8AC3E}">
        <p14:creationId xmlns:p14="http://schemas.microsoft.com/office/powerpoint/2010/main" val="3431139851"/>
      </p:ext>
    </p:extLst>
  </p:cSld>
  <p:clrMap bg1="dk1" tx1="lt1" bg2="dk2" tx2="lt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experience.aiesec.org/" TargetMode="External"/><Relationship Id="rId2" Type="http://schemas.openxmlformats.org/officeDocument/2006/relationships/hyperlink" Target="http://www.myaiesec.net/"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2249714"/>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s-PE"/>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169" y="117823"/>
            <a:ext cx="3569823" cy="6878063"/>
          </a:xfrm>
          <a:prstGeom prst="rect">
            <a:avLst/>
          </a:prstGeom>
        </p:spPr>
      </p:pic>
      <p:sp>
        <p:nvSpPr>
          <p:cNvPr id="2" name="Title 1"/>
          <p:cNvSpPr>
            <a:spLocks noGrp="1"/>
          </p:cNvSpPr>
          <p:nvPr>
            <p:ph type="ctrTitle"/>
          </p:nvPr>
        </p:nvSpPr>
        <p:spPr>
          <a:xfrm>
            <a:off x="3976597" y="362858"/>
            <a:ext cx="7373573" cy="3372204"/>
          </a:xfrm>
        </p:spPr>
        <p:txBody>
          <a:bodyPr>
            <a:noAutofit/>
          </a:bodyPr>
          <a:lstStyle/>
          <a:p>
            <a:pPr algn="l"/>
            <a:r>
              <a:rPr lang="es-PE" sz="8800" dirty="0" err="1" smtClean="0">
                <a:latin typeface="Stencil" panose="040409050D0802020404" pitchFamily="82" charset="0"/>
              </a:rPr>
              <a:t>National</a:t>
            </a:r>
            <a:r>
              <a:rPr lang="es-PE" sz="8800" dirty="0">
                <a:latin typeface="Stencil" panose="040409050D0802020404" pitchFamily="82" charset="0"/>
              </a:rPr>
              <a:t/>
            </a:r>
            <a:br>
              <a:rPr lang="es-PE" sz="8800" dirty="0">
                <a:latin typeface="Stencil" panose="040409050D0802020404" pitchFamily="82" charset="0"/>
              </a:rPr>
            </a:br>
            <a:r>
              <a:rPr lang="es-PE" sz="8800" dirty="0" smtClean="0">
                <a:latin typeface="Stencil" panose="040409050D0802020404" pitchFamily="82" charset="0"/>
              </a:rPr>
              <a:t> </a:t>
            </a:r>
            <a:r>
              <a:rPr lang="es-PE" sz="8800" dirty="0" err="1" smtClean="0">
                <a:latin typeface="Stencil" panose="040409050D0802020404" pitchFamily="82" charset="0"/>
              </a:rPr>
              <a:t>Education</a:t>
            </a:r>
            <a:r>
              <a:rPr lang="es-PE" sz="8800" dirty="0">
                <a:latin typeface="Stencil" panose="040409050D0802020404" pitchFamily="82" charset="0"/>
              </a:rPr>
              <a:t/>
            </a:r>
            <a:br>
              <a:rPr lang="es-PE" sz="8800" dirty="0">
                <a:latin typeface="Stencil" panose="040409050D0802020404" pitchFamily="82" charset="0"/>
              </a:rPr>
            </a:br>
            <a:r>
              <a:rPr lang="es-PE" sz="8800" dirty="0" smtClean="0">
                <a:latin typeface="Stencil" panose="040409050D0802020404" pitchFamily="82" charset="0"/>
              </a:rPr>
              <a:t>  </a:t>
            </a:r>
            <a:r>
              <a:rPr lang="es-PE" sz="8800" dirty="0" err="1" smtClean="0">
                <a:latin typeface="Stencil" panose="040409050D0802020404" pitchFamily="82" charset="0"/>
              </a:rPr>
              <a:t>Cycle</a:t>
            </a:r>
            <a:endParaRPr lang="es-PE" sz="8800" dirty="0">
              <a:latin typeface="Stencil" panose="040409050D0802020404" pitchFamily="82" charset="0"/>
            </a:endParaRPr>
          </a:p>
        </p:txBody>
      </p:sp>
      <p:sp>
        <p:nvSpPr>
          <p:cNvPr id="9" name="TextBox 8"/>
          <p:cNvSpPr txBox="1"/>
          <p:nvPr/>
        </p:nvSpPr>
        <p:spPr>
          <a:xfrm>
            <a:off x="5807689" y="4805547"/>
            <a:ext cx="5095838" cy="646331"/>
          </a:xfrm>
          <a:prstGeom prst="rect">
            <a:avLst/>
          </a:prstGeom>
          <a:noFill/>
        </p:spPr>
        <p:txBody>
          <a:bodyPr wrap="square" rtlCol="0">
            <a:spAutoFit/>
          </a:bodyPr>
          <a:lstStyle/>
          <a:p>
            <a:pPr algn="ctr"/>
            <a:r>
              <a:rPr lang="es-PE" sz="3600" b="1" dirty="0" smtClean="0"/>
              <a:t>FINANCE</a:t>
            </a:r>
            <a:endParaRPr lang="es-PE" sz="3600" b="1" dirty="0"/>
          </a:p>
        </p:txBody>
      </p:sp>
      <p:pic>
        <p:nvPicPr>
          <p:cNvPr id="6" name="Picture 5" descr="blue_on_white_short.png"/>
          <p:cNvPicPr>
            <a:picLocks noChangeAspect="1"/>
          </p:cNvPicPr>
          <p:nvPr/>
        </p:nvPicPr>
        <p:blipFill>
          <a:blip r:embed="rId3" cstate="print">
            <a:biLevel thresh="50000"/>
          </a:blip>
          <a:stretch>
            <a:fillRect/>
          </a:stretch>
        </p:blipFill>
        <p:spPr>
          <a:xfrm>
            <a:off x="9032995" y="5985803"/>
            <a:ext cx="3488788" cy="872197"/>
          </a:xfrm>
          <a:prstGeom prst="rect">
            <a:avLst/>
          </a:prstGeom>
        </p:spPr>
      </p:pic>
    </p:spTree>
    <p:extLst>
      <p:ext uri="{BB962C8B-B14F-4D97-AF65-F5344CB8AC3E}">
        <p14:creationId xmlns:p14="http://schemas.microsoft.com/office/powerpoint/2010/main" val="837598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Planeamento</a:t>
            </a:r>
            <a:r>
              <a:rPr lang="en-US" dirty="0" smtClean="0"/>
              <a:t> </a:t>
            </a:r>
            <a:r>
              <a:rPr lang="en-US" dirty="0" err="1" smtClean="0"/>
              <a:t>Financeiro</a:t>
            </a:r>
            <a:r>
              <a:rPr lang="en-US" dirty="0" smtClean="0"/>
              <a:t> e </a:t>
            </a:r>
            <a:r>
              <a:rPr lang="en-US" dirty="0" err="1" smtClean="0"/>
              <a:t>Previsão</a:t>
            </a:r>
            <a:endParaRPr lang="pt-PT" dirty="0"/>
          </a:p>
        </p:txBody>
      </p:sp>
      <p:sp>
        <p:nvSpPr>
          <p:cNvPr id="5" name="Rectangle 4"/>
          <p:cNvSpPr/>
          <p:nvPr/>
        </p:nvSpPr>
        <p:spPr>
          <a:xfrm>
            <a:off x="828144" y="2950248"/>
            <a:ext cx="10533630" cy="2573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a:t>Planeamento Financeiro </a:t>
            </a:r>
            <a:r>
              <a:rPr lang="pt-PT" dirty="0"/>
              <a:t>é o processo de estimar o capital necessário e determinar a sua competência. Este processo enquadra as políticas financeiras em relação aos contractos, investimentos e administração de fundos. </a:t>
            </a:r>
            <a:endParaRPr lang="pt-PT" dirty="0" smtClean="0"/>
          </a:p>
          <a:p>
            <a:pPr algn="just"/>
            <a:endParaRPr lang="en-GB" dirty="0"/>
          </a:p>
          <a:p>
            <a:pPr algn="just"/>
            <a:r>
              <a:rPr lang="pt-PT" dirty="0"/>
              <a:t>O planeamento financeiro é tanto um processo estratégico como operacional, ligado à realização dos objetivos organizacionais. Envolve a construção de ambas as estratégias de financiamento mais a longo prazo e orçamentos e previsões de curto prazo. Encontra-se no coração de uma gestão financeira eficaz. </a:t>
            </a:r>
            <a:endParaRPr lang="pt-PT" dirty="0" smtClean="0"/>
          </a:p>
          <a:p>
            <a:pPr algn="just"/>
            <a:endParaRPr lang="en-GB" dirty="0"/>
          </a:p>
          <a:p>
            <a:pPr algn="just"/>
            <a:r>
              <a:rPr lang="pt-PT" dirty="0"/>
              <a:t>Orçamentos eficazes só podem ser produzidos como resultado de bons planos subjacentes.</a:t>
            </a:r>
            <a:endParaRPr lang="en-GB" dirty="0"/>
          </a:p>
        </p:txBody>
      </p:sp>
    </p:spTree>
    <p:extLst>
      <p:ext uri="{BB962C8B-B14F-4D97-AF65-F5344CB8AC3E}">
        <p14:creationId xmlns:p14="http://schemas.microsoft.com/office/powerpoint/2010/main" val="3082302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Planeamento</a:t>
            </a:r>
            <a:r>
              <a:rPr lang="en-US" dirty="0" smtClean="0"/>
              <a:t> </a:t>
            </a:r>
            <a:r>
              <a:rPr lang="en-US" dirty="0" err="1" smtClean="0"/>
              <a:t>Financeiro</a:t>
            </a:r>
            <a:r>
              <a:rPr lang="en-US" dirty="0" smtClean="0"/>
              <a:t> e </a:t>
            </a:r>
            <a:r>
              <a:rPr lang="en-US" dirty="0" err="1" smtClean="0"/>
              <a:t>Previsão</a:t>
            </a:r>
            <a:endParaRPr lang="pt-PT" dirty="0"/>
          </a:p>
        </p:txBody>
      </p:sp>
      <p:sp>
        <p:nvSpPr>
          <p:cNvPr id="5" name="Rectangle 4"/>
          <p:cNvSpPr/>
          <p:nvPr/>
        </p:nvSpPr>
        <p:spPr>
          <a:xfrm>
            <a:off x="828144" y="2855365"/>
            <a:ext cx="10533630" cy="31399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smtClean="0">
                <a:solidFill>
                  <a:schemeClr val="tx1"/>
                </a:solidFill>
              </a:rPr>
              <a:t>Para </a:t>
            </a:r>
            <a:r>
              <a:rPr lang="pt-PT" dirty="0">
                <a:solidFill>
                  <a:schemeClr val="tx1"/>
                </a:solidFill>
              </a:rPr>
              <a:t>iniciar um </a:t>
            </a:r>
            <a:r>
              <a:rPr lang="pt-PT" dirty="0" smtClean="0">
                <a:solidFill>
                  <a:schemeClr val="tx1"/>
                </a:solidFill>
              </a:rPr>
              <a:t>mandato, é necessário criar </a:t>
            </a:r>
            <a:r>
              <a:rPr lang="pt-PT" dirty="0">
                <a:solidFill>
                  <a:schemeClr val="tx1"/>
                </a:solidFill>
              </a:rPr>
              <a:t>um plano estratégico para a entidade. Depois disso, </a:t>
            </a:r>
            <a:r>
              <a:rPr lang="pt-PT" dirty="0" smtClean="0">
                <a:solidFill>
                  <a:schemeClr val="tx1"/>
                </a:solidFill>
              </a:rPr>
              <a:t>cria-se o </a:t>
            </a:r>
            <a:r>
              <a:rPr lang="pt-PT" dirty="0">
                <a:solidFill>
                  <a:schemeClr val="tx1"/>
                </a:solidFill>
              </a:rPr>
              <a:t>orçamento como </a:t>
            </a:r>
            <a:r>
              <a:rPr lang="pt-PT" dirty="0" smtClean="0">
                <a:solidFill>
                  <a:schemeClr val="tx1"/>
                </a:solidFill>
              </a:rPr>
              <a:t>representação </a:t>
            </a:r>
            <a:r>
              <a:rPr lang="pt-PT" dirty="0">
                <a:solidFill>
                  <a:schemeClr val="tx1"/>
                </a:solidFill>
              </a:rPr>
              <a:t>monetária </a:t>
            </a:r>
            <a:r>
              <a:rPr lang="pt-PT" dirty="0" smtClean="0">
                <a:solidFill>
                  <a:schemeClr val="tx1"/>
                </a:solidFill>
              </a:rPr>
              <a:t>desse </a:t>
            </a:r>
            <a:r>
              <a:rPr lang="pt-PT" dirty="0">
                <a:solidFill>
                  <a:schemeClr val="tx1"/>
                </a:solidFill>
              </a:rPr>
              <a:t>plano estratégico para o período. </a:t>
            </a:r>
          </a:p>
          <a:p>
            <a:pPr algn="just"/>
            <a:r>
              <a:rPr lang="pt-PT" dirty="0" smtClean="0">
                <a:solidFill>
                  <a:schemeClr val="tx1"/>
                </a:solidFill>
              </a:rPr>
              <a:t>A estrutura </a:t>
            </a:r>
            <a:r>
              <a:rPr lang="pt-PT" dirty="0">
                <a:solidFill>
                  <a:schemeClr val="tx1"/>
                </a:solidFill>
              </a:rPr>
              <a:t>do orçamento deve estar </a:t>
            </a:r>
            <a:r>
              <a:rPr lang="pt-PT" dirty="0" smtClean="0">
                <a:solidFill>
                  <a:schemeClr val="tx1"/>
                </a:solidFill>
              </a:rPr>
              <a:t>alinhada </a:t>
            </a:r>
            <a:r>
              <a:rPr lang="pt-PT" dirty="0">
                <a:solidFill>
                  <a:schemeClr val="tx1"/>
                </a:solidFill>
              </a:rPr>
              <a:t>com a estrutura </a:t>
            </a:r>
            <a:r>
              <a:rPr lang="pt-PT" dirty="0" smtClean="0">
                <a:solidFill>
                  <a:schemeClr val="tx1"/>
                </a:solidFill>
              </a:rPr>
              <a:t>da </a:t>
            </a:r>
            <a:r>
              <a:rPr lang="pt-PT" dirty="0">
                <a:solidFill>
                  <a:schemeClr val="tx1"/>
                </a:solidFill>
              </a:rPr>
              <a:t>sua entidade e </a:t>
            </a:r>
            <a:r>
              <a:rPr lang="pt-PT" dirty="0" smtClean="0">
                <a:solidFill>
                  <a:schemeClr val="tx1"/>
                </a:solidFill>
              </a:rPr>
              <a:t>representar </a:t>
            </a:r>
            <a:r>
              <a:rPr lang="pt-PT" dirty="0">
                <a:solidFill>
                  <a:schemeClr val="tx1"/>
                </a:solidFill>
              </a:rPr>
              <a:t>os principais processos da entidade. </a:t>
            </a:r>
          </a:p>
          <a:p>
            <a:pPr algn="just"/>
            <a:r>
              <a:rPr lang="pt-PT" dirty="0" smtClean="0">
                <a:solidFill>
                  <a:schemeClr val="tx1"/>
                </a:solidFill>
              </a:rPr>
              <a:t>Toda a EB deve participar </a:t>
            </a:r>
            <a:r>
              <a:rPr lang="pt-PT" dirty="0">
                <a:solidFill>
                  <a:schemeClr val="tx1"/>
                </a:solidFill>
              </a:rPr>
              <a:t>na elaboração do orçamento, pois não é apenas responsabilidade do </a:t>
            </a:r>
            <a:r>
              <a:rPr lang="pt-PT" dirty="0" smtClean="0">
                <a:solidFill>
                  <a:schemeClr val="tx1"/>
                </a:solidFill>
              </a:rPr>
              <a:t>LCVP </a:t>
            </a:r>
            <a:r>
              <a:rPr lang="pt-PT" dirty="0" err="1" smtClean="0">
                <a:solidFill>
                  <a:schemeClr val="tx1"/>
                </a:solidFill>
              </a:rPr>
              <a:t>Fin</a:t>
            </a:r>
            <a:r>
              <a:rPr lang="pt-PT" dirty="0" smtClean="0">
                <a:solidFill>
                  <a:schemeClr val="tx1"/>
                </a:solidFill>
              </a:rPr>
              <a:t> criar </a:t>
            </a:r>
            <a:r>
              <a:rPr lang="pt-PT" dirty="0">
                <a:solidFill>
                  <a:schemeClr val="tx1"/>
                </a:solidFill>
              </a:rPr>
              <a:t>um Orçamento. Todas as </a:t>
            </a:r>
            <a:r>
              <a:rPr lang="pt-PT" dirty="0" smtClean="0">
                <a:solidFill>
                  <a:schemeClr val="tx1"/>
                </a:solidFill>
              </a:rPr>
              <a:t>áreas devem </a:t>
            </a:r>
            <a:r>
              <a:rPr lang="pt-PT" dirty="0">
                <a:solidFill>
                  <a:schemeClr val="tx1"/>
                </a:solidFill>
              </a:rPr>
              <a:t>criar um </a:t>
            </a:r>
            <a:r>
              <a:rPr lang="pt-PT" dirty="0" smtClean="0">
                <a:solidFill>
                  <a:schemeClr val="tx1"/>
                </a:solidFill>
              </a:rPr>
              <a:t>plano </a:t>
            </a:r>
            <a:r>
              <a:rPr lang="pt-PT" dirty="0">
                <a:solidFill>
                  <a:schemeClr val="tx1"/>
                </a:solidFill>
              </a:rPr>
              <a:t>de despesas para o período </a:t>
            </a:r>
            <a:r>
              <a:rPr lang="pt-PT" dirty="0" smtClean="0">
                <a:solidFill>
                  <a:schemeClr val="tx1"/>
                </a:solidFill>
              </a:rPr>
              <a:t>planeado, incluindo os seus próprios </a:t>
            </a:r>
            <a:r>
              <a:rPr lang="pt-PT" dirty="0" err="1" smtClean="0">
                <a:solidFill>
                  <a:schemeClr val="tx1"/>
                </a:solidFill>
              </a:rPr>
              <a:t>projectos</a:t>
            </a:r>
            <a:r>
              <a:rPr lang="pt-PT" dirty="0" smtClean="0">
                <a:solidFill>
                  <a:schemeClr val="tx1"/>
                </a:solidFill>
              </a:rPr>
              <a:t>. Depois, </a:t>
            </a:r>
            <a:r>
              <a:rPr lang="pt-PT" dirty="0">
                <a:solidFill>
                  <a:schemeClr val="tx1"/>
                </a:solidFill>
              </a:rPr>
              <a:t>essas informações devem ser transmitidas ao </a:t>
            </a:r>
            <a:r>
              <a:rPr lang="pt-PT" dirty="0" err="1" smtClean="0">
                <a:solidFill>
                  <a:schemeClr val="tx1"/>
                </a:solidFill>
              </a:rPr>
              <a:t>Financier</a:t>
            </a:r>
            <a:r>
              <a:rPr lang="pt-PT" dirty="0" smtClean="0">
                <a:solidFill>
                  <a:schemeClr val="tx1"/>
                </a:solidFill>
              </a:rPr>
              <a:t> </a:t>
            </a:r>
            <a:r>
              <a:rPr lang="pt-PT" dirty="0">
                <a:solidFill>
                  <a:schemeClr val="tx1"/>
                </a:solidFill>
              </a:rPr>
              <a:t>responsável. </a:t>
            </a:r>
            <a:r>
              <a:rPr lang="pt-PT" dirty="0" smtClean="0">
                <a:solidFill>
                  <a:schemeClr val="tx1"/>
                </a:solidFill>
              </a:rPr>
              <a:t>Depois da consolidação das despesas </a:t>
            </a:r>
            <a:r>
              <a:rPr lang="pt-PT" dirty="0">
                <a:solidFill>
                  <a:schemeClr val="tx1"/>
                </a:solidFill>
              </a:rPr>
              <a:t>e criação </a:t>
            </a:r>
            <a:r>
              <a:rPr lang="pt-PT" dirty="0" smtClean="0">
                <a:solidFill>
                  <a:schemeClr val="tx1"/>
                </a:solidFill>
              </a:rPr>
              <a:t>do seu plano, </a:t>
            </a:r>
            <a:r>
              <a:rPr lang="pt-PT" dirty="0" err="1" smtClean="0">
                <a:solidFill>
                  <a:schemeClr val="tx1"/>
                </a:solidFill>
              </a:rPr>
              <a:t>planea-se</a:t>
            </a:r>
            <a:r>
              <a:rPr lang="pt-PT" dirty="0" smtClean="0">
                <a:solidFill>
                  <a:schemeClr val="tx1"/>
                </a:solidFill>
              </a:rPr>
              <a:t> também os rendimentos esperados. </a:t>
            </a:r>
            <a:r>
              <a:rPr lang="pt-PT" dirty="0">
                <a:solidFill>
                  <a:schemeClr val="tx1"/>
                </a:solidFill>
              </a:rPr>
              <a:t>Mais uma vez, todo </a:t>
            </a:r>
            <a:r>
              <a:rPr lang="pt-PT" dirty="0" smtClean="0">
                <a:solidFill>
                  <a:schemeClr val="tx1"/>
                </a:solidFill>
              </a:rPr>
              <a:t>a EB deve </a:t>
            </a:r>
            <a:r>
              <a:rPr lang="pt-PT" dirty="0">
                <a:solidFill>
                  <a:schemeClr val="tx1"/>
                </a:solidFill>
              </a:rPr>
              <a:t>ser </a:t>
            </a:r>
            <a:r>
              <a:rPr lang="pt-PT" dirty="0" smtClean="0">
                <a:solidFill>
                  <a:schemeClr val="tx1"/>
                </a:solidFill>
              </a:rPr>
              <a:t>envolvida, especialmente o responsável ER, e FIN </a:t>
            </a:r>
            <a:r>
              <a:rPr lang="pt-PT" dirty="0">
                <a:solidFill>
                  <a:schemeClr val="tx1"/>
                </a:solidFill>
              </a:rPr>
              <a:t>e ER </a:t>
            </a:r>
            <a:r>
              <a:rPr lang="pt-PT" dirty="0" smtClean="0">
                <a:solidFill>
                  <a:schemeClr val="tx1"/>
                </a:solidFill>
              </a:rPr>
              <a:t>devem </a:t>
            </a:r>
            <a:r>
              <a:rPr lang="pt-PT" dirty="0">
                <a:solidFill>
                  <a:schemeClr val="tx1"/>
                </a:solidFill>
              </a:rPr>
              <a:t>colocar metas financeiras para </a:t>
            </a:r>
            <a:r>
              <a:rPr lang="pt-PT" dirty="0" smtClean="0">
                <a:solidFill>
                  <a:schemeClr val="tx1"/>
                </a:solidFill>
              </a:rPr>
              <a:t>juntos as alcançarem. </a:t>
            </a:r>
            <a:endParaRPr lang="pt-PT" dirty="0">
              <a:solidFill>
                <a:schemeClr val="tx1"/>
              </a:solidFill>
            </a:endParaRPr>
          </a:p>
          <a:p>
            <a:pPr algn="just"/>
            <a:r>
              <a:rPr lang="pt-PT" dirty="0" smtClean="0">
                <a:solidFill>
                  <a:schemeClr val="tx1"/>
                </a:solidFill>
              </a:rPr>
              <a:t>O Plano </a:t>
            </a:r>
            <a:r>
              <a:rPr lang="pt-PT" dirty="0">
                <a:solidFill>
                  <a:schemeClr val="tx1"/>
                </a:solidFill>
              </a:rPr>
              <a:t>Financeiro (Budget, </a:t>
            </a:r>
            <a:r>
              <a:rPr lang="pt-PT" dirty="0" err="1">
                <a:solidFill>
                  <a:schemeClr val="tx1"/>
                </a:solidFill>
              </a:rPr>
              <a:t>etc</a:t>
            </a:r>
            <a:r>
              <a:rPr lang="pt-PT" dirty="0">
                <a:solidFill>
                  <a:schemeClr val="tx1"/>
                </a:solidFill>
              </a:rPr>
              <a:t>) </a:t>
            </a:r>
            <a:r>
              <a:rPr lang="pt-PT" dirty="0" smtClean="0">
                <a:solidFill>
                  <a:schemeClr val="tx1"/>
                </a:solidFill>
              </a:rPr>
              <a:t>é </a:t>
            </a:r>
            <a:r>
              <a:rPr lang="pt-PT" dirty="0">
                <a:solidFill>
                  <a:schemeClr val="tx1"/>
                </a:solidFill>
              </a:rPr>
              <a:t>um guia </a:t>
            </a:r>
            <a:r>
              <a:rPr lang="pt-PT" dirty="0" err="1" smtClean="0">
                <a:solidFill>
                  <a:schemeClr val="tx1"/>
                </a:solidFill>
              </a:rPr>
              <a:t>directo</a:t>
            </a:r>
            <a:r>
              <a:rPr lang="pt-PT" dirty="0" smtClean="0">
                <a:solidFill>
                  <a:schemeClr val="tx1"/>
                </a:solidFill>
              </a:rPr>
              <a:t> da EB.</a:t>
            </a:r>
            <a:endParaRPr lang="en-GB" dirty="0">
              <a:solidFill>
                <a:schemeClr val="tx1"/>
              </a:solidFill>
            </a:endParaRPr>
          </a:p>
        </p:txBody>
      </p:sp>
      <p:sp>
        <p:nvSpPr>
          <p:cNvPr id="4" name="Rectangle 3"/>
          <p:cNvSpPr/>
          <p:nvPr/>
        </p:nvSpPr>
        <p:spPr>
          <a:xfrm>
            <a:off x="3336835" y="2050181"/>
            <a:ext cx="5516254" cy="461665"/>
          </a:xfrm>
          <a:prstGeom prst="rect">
            <a:avLst/>
          </a:prstGeom>
        </p:spPr>
        <p:txBody>
          <a:bodyPr wrap="none">
            <a:spAutoFit/>
          </a:bodyPr>
          <a:lstStyle/>
          <a:p>
            <a:pPr algn="just"/>
            <a:r>
              <a:rPr lang="pt-PT" sz="2400" b="1" dirty="0" smtClean="0"/>
              <a:t>Planeamento a longo-prazo (</a:t>
            </a:r>
            <a:r>
              <a:rPr lang="pt-PT" sz="2400" b="1" dirty="0" err="1" smtClean="0"/>
              <a:t>Budgeting</a:t>
            </a:r>
            <a:r>
              <a:rPr lang="pt-PT" sz="2400" b="1" dirty="0" smtClean="0"/>
              <a:t>)</a:t>
            </a:r>
            <a:endParaRPr lang="pt-PT" sz="2400" b="1" dirty="0"/>
          </a:p>
        </p:txBody>
      </p:sp>
    </p:spTree>
    <p:extLst>
      <p:ext uri="{BB962C8B-B14F-4D97-AF65-F5344CB8AC3E}">
        <p14:creationId xmlns:p14="http://schemas.microsoft.com/office/powerpoint/2010/main" val="4044058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Planeamento</a:t>
            </a:r>
            <a:r>
              <a:rPr lang="en-US" dirty="0" smtClean="0"/>
              <a:t> </a:t>
            </a:r>
            <a:r>
              <a:rPr lang="en-US" dirty="0" err="1" smtClean="0"/>
              <a:t>Financeiro</a:t>
            </a:r>
            <a:r>
              <a:rPr lang="en-US" dirty="0" smtClean="0"/>
              <a:t> e </a:t>
            </a:r>
            <a:r>
              <a:rPr lang="en-US" dirty="0" err="1" smtClean="0"/>
              <a:t>Previsão</a:t>
            </a:r>
            <a:endParaRPr lang="pt-PT" dirty="0"/>
          </a:p>
        </p:txBody>
      </p:sp>
      <p:sp>
        <p:nvSpPr>
          <p:cNvPr id="5" name="Rectangle 4"/>
          <p:cNvSpPr/>
          <p:nvPr/>
        </p:nvSpPr>
        <p:spPr>
          <a:xfrm>
            <a:off x="828144" y="2950248"/>
            <a:ext cx="10533630" cy="2573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a:t>Pode ser </a:t>
            </a:r>
            <a:r>
              <a:rPr lang="pt-PT" dirty="0" smtClean="0"/>
              <a:t>relevante replanear </a:t>
            </a:r>
            <a:r>
              <a:rPr lang="pt-PT" dirty="0"/>
              <a:t>(</a:t>
            </a:r>
            <a:r>
              <a:rPr lang="pt-PT" dirty="0" err="1"/>
              <a:t>update</a:t>
            </a:r>
            <a:r>
              <a:rPr lang="pt-PT" dirty="0"/>
              <a:t>) o Orçamento de vez em quando na sua entidade. </a:t>
            </a:r>
          </a:p>
          <a:p>
            <a:pPr algn="just"/>
            <a:r>
              <a:rPr lang="pt-PT" dirty="0"/>
              <a:t>Ambos MC e LC pode fazer </a:t>
            </a:r>
            <a:r>
              <a:rPr lang="pt-PT" dirty="0" smtClean="0"/>
              <a:t>replaneamento </a:t>
            </a:r>
            <a:r>
              <a:rPr lang="pt-PT" dirty="0"/>
              <a:t>financeiro trimestral ou uma vez a cada 6 meses. Pode ser relevante especialmente para o ER responsável, quem sabe sobre as mudanças nos pagamentos das empresas. Em qualquer caso, o orçamento deve ser um plano financeiro relevante e </a:t>
            </a:r>
            <a:r>
              <a:rPr lang="pt-PT" dirty="0" smtClean="0"/>
              <a:t>representativo das atividades da entidade e deverá ser usado sempre que necessário. </a:t>
            </a:r>
            <a:endParaRPr lang="pt-PT" dirty="0"/>
          </a:p>
          <a:p>
            <a:pPr algn="just"/>
            <a:r>
              <a:rPr lang="pt-PT" dirty="0" smtClean="0"/>
              <a:t>Replaneamento </a:t>
            </a:r>
            <a:r>
              <a:rPr lang="pt-PT" dirty="0"/>
              <a:t>inclui a revisão e </a:t>
            </a:r>
            <a:r>
              <a:rPr lang="pt-PT" dirty="0" err="1" smtClean="0"/>
              <a:t>actualização</a:t>
            </a:r>
            <a:r>
              <a:rPr lang="pt-PT" dirty="0" smtClean="0"/>
              <a:t> do plano de Receitas </a:t>
            </a:r>
            <a:r>
              <a:rPr lang="pt-PT" dirty="0"/>
              <a:t>e Despesas </a:t>
            </a:r>
            <a:r>
              <a:rPr lang="pt-PT" dirty="0" smtClean="0"/>
              <a:t>(</a:t>
            </a:r>
            <a:r>
              <a:rPr lang="pt-PT" dirty="0"/>
              <a:t>Receitas e Custos, </a:t>
            </a:r>
            <a:r>
              <a:rPr lang="pt-PT" dirty="0" err="1"/>
              <a:t>etc</a:t>
            </a:r>
            <a:r>
              <a:rPr lang="pt-PT" dirty="0"/>
              <a:t>) de acordo com as realidades externas ou internas da entidade, as mudanças no Plano Estratégico da entidade, novas fontes de receita, as mudanças na estratégia da entidade / táticas </a:t>
            </a:r>
            <a:r>
              <a:rPr lang="pt-PT" dirty="0" err="1"/>
              <a:t>etc</a:t>
            </a:r>
            <a:r>
              <a:rPr lang="pt-PT" dirty="0"/>
              <a:t> .</a:t>
            </a:r>
            <a:endParaRPr lang="en-GB" dirty="0"/>
          </a:p>
        </p:txBody>
      </p:sp>
      <p:sp>
        <p:nvSpPr>
          <p:cNvPr id="4" name="Rectangle 3"/>
          <p:cNvSpPr/>
          <p:nvPr/>
        </p:nvSpPr>
        <p:spPr>
          <a:xfrm>
            <a:off x="4944447" y="2257215"/>
            <a:ext cx="2301015" cy="461665"/>
          </a:xfrm>
          <a:prstGeom prst="rect">
            <a:avLst/>
          </a:prstGeom>
        </p:spPr>
        <p:txBody>
          <a:bodyPr wrap="none">
            <a:spAutoFit/>
          </a:bodyPr>
          <a:lstStyle/>
          <a:p>
            <a:pPr algn="just"/>
            <a:r>
              <a:rPr lang="pt-PT" sz="2400" b="1" dirty="0" smtClean="0"/>
              <a:t>Replaneamento</a:t>
            </a:r>
            <a:endParaRPr lang="pt-PT" sz="2400" b="1" dirty="0"/>
          </a:p>
        </p:txBody>
      </p:sp>
    </p:spTree>
    <p:extLst>
      <p:ext uri="{BB962C8B-B14F-4D97-AF65-F5344CB8AC3E}">
        <p14:creationId xmlns:p14="http://schemas.microsoft.com/office/powerpoint/2010/main" val="695170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Planeamento</a:t>
            </a:r>
            <a:r>
              <a:rPr lang="en-US" dirty="0" smtClean="0"/>
              <a:t> </a:t>
            </a:r>
            <a:r>
              <a:rPr lang="en-US" dirty="0" err="1" smtClean="0"/>
              <a:t>Financeiro</a:t>
            </a:r>
            <a:r>
              <a:rPr lang="en-US" dirty="0" smtClean="0"/>
              <a:t> e </a:t>
            </a:r>
            <a:r>
              <a:rPr lang="en-US" dirty="0" err="1" smtClean="0"/>
              <a:t>Previsão</a:t>
            </a:r>
            <a:endParaRPr lang="pt-PT" dirty="0"/>
          </a:p>
        </p:txBody>
      </p:sp>
      <p:sp>
        <p:nvSpPr>
          <p:cNvPr id="5" name="Rectangle 4"/>
          <p:cNvSpPr/>
          <p:nvPr/>
        </p:nvSpPr>
        <p:spPr>
          <a:xfrm>
            <a:off x="828144" y="2950248"/>
            <a:ext cx="10533630" cy="2573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a:t>Para garantir a disponibilidade da entidade para realizar o seu plano financeiro, </a:t>
            </a:r>
            <a:r>
              <a:rPr lang="pt-PT" dirty="0" smtClean="0"/>
              <a:t>deve-se </a:t>
            </a:r>
            <a:r>
              <a:rPr lang="pt-PT" dirty="0" err="1" smtClean="0"/>
              <a:t>efectuar</a:t>
            </a:r>
            <a:r>
              <a:rPr lang="pt-PT" dirty="0" smtClean="0"/>
              <a:t> </a:t>
            </a:r>
            <a:r>
              <a:rPr lang="pt-PT" dirty="0"/>
              <a:t>o </a:t>
            </a:r>
            <a:r>
              <a:rPr lang="pt-PT" dirty="0" smtClean="0"/>
              <a:t>planeamento </a:t>
            </a:r>
            <a:r>
              <a:rPr lang="pt-PT" dirty="0"/>
              <a:t>de curto prazo ou previsão por mês. Pode parecer uma </a:t>
            </a:r>
            <a:r>
              <a:rPr lang="pt-PT" dirty="0" err="1" smtClean="0"/>
              <a:t>actualização</a:t>
            </a:r>
            <a:r>
              <a:rPr lang="pt-PT" dirty="0" smtClean="0"/>
              <a:t> </a:t>
            </a:r>
            <a:r>
              <a:rPr lang="pt-PT" dirty="0"/>
              <a:t>mensal do plano de orçamento para o uso </a:t>
            </a:r>
            <a:r>
              <a:rPr lang="pt-PT" dirty="0" smtClean="0"/>
              <a:t>da EB. </a:t>
            </a:r>
            <a:r>
              <a:rPr lang="pt-PT" dirty="0"/>
              <a:t>No final do mês, </a:t>
            </a:r>
            <a:r>
              <a:rPr lang="pt-PT" dirty="0" smtClean="0"/>
              <a:t>compara-se a </a:t>
            </a:r>
            <a:r>
              <a:rPr lang="pt-PT" dirty="0"/>
              <a:t>previsão mensal com plano de orçamento para </a:t>
            </a:r>
            <a:r>
              <a:rPr lang="pt-PT" dirty="0" smtClean="0"/>
              <a:t>o mesmo </a:t>
            </a:r>
            <a:r>
              <a:rPr lang="pt-PT" dirty="0"/>
              <a:t>mês e com os números realizados. </a:t>
            </a:r>
          </a:p>
          <a:p>
            <a:pPr algn="just"/>
            <a:r>
              <a:rPr lang="pt-PT" dirty="0"/>
              <a:t>Pode ser útil quando </a:t>
            </a:r>
            <a:r>
              <a:rPr lang="pt-PT" dirty="0" smtClean="0"/>
              <a:t>se </a:t>
            </a:r>
            <a:r>
              <a:rPr lang="pt-PT" dirty="0"/>
              <a:t>trabalha </a:t>
            </a:r>
            <a:r>
              <a:rPr lang="pt-PT" dirty="0" smtClean="0"/>
              <a:t>num </a:t>
            </a:r>
            <a:r>
              <a:rPr lang="pt-PT" dirty="0"/>
              <a:t>ambiente de rápida mudança, onde </a:t>
            </a:r>
            <a:r>
              <a:rPr lang="pt-PT" dirty="0" smtClean="0"/>
              <a:t>é necessária uma previsão financeira mensal relevante para gerir os recursos da entidade.</a:t>
            </a:r>
            <a:endParaRPr lang="en-GB" dirty="0"/>
          </a:p>
        </p:txBody>
      </p:sp>
      <p:sp>
        <p:nvSpPr>
          <p:cNvPr id="4" name="Rectangle 3"/>
          <p:cNvSpPr/>
          <p:nvPr/>
        </p:nvSpPr>
        <p:spPr>
          <a:xfrm>
            <a:off x="3500083" y="2265841"/>
            <a:ext cx="5189754" cy="461665"/>
          </a:xfrm>
          <a:prstGeom prst="rect">
            <a:avLst/>
          </a:prstGeom>
        </p:spPr>
        <p:txBody>
          <a:bodyPr wrap="none">
            <a:spAutoFit/>
          </a:bodyPr>
          <a:lstStyle/>
          <a:p>
            <a:pPr algn="just"/>
            <a:r>
              <a:rPr lang="pt-PT" sz="2400" b="1" dirty="0" smtClean="0"/>
              <a:t>Planeamento a curto-prazo (Previsão)</a:t>
            </a:r>
            <a:endParaRPr lang="pt-PT" sz="2400" b="1" dirty="0"/>
          </a:p>
        </p:txBody>
      </p:sp>
    </p:spTree>
    <p:extLst>
      <p:ext uri="{BB962C8B-B14F-4D97-AF65-F5344CB8AC3E}">
        <p14:creationId xmlns:p14="http://schemas.microsoft.com/office/powerpoint/2010/main" val="1894554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Gestão de risco Financeiro</a:t>
            </a:r>
            <a:endParaRPr lang="pt-PT" dirty="0"/>
          </a:p>
        </p:txBody>
      </p:sp>
      <p:sp>
        <p:nvSpPr>
          <p:cNvPr id="4" name="Rectangle 3"/>
          <p:cNvSpPr/>
          <p:nvPr/>
        </p:nvSpPr>
        <p:spPr>
          <a:xfrm>
            <a:off x="828144" y="2915742"/>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Gestão </a:t>
            </a:r>
            <a:r>
              <a:rPr lang="pt-PT" sz="2000" b="1" dirty="0"/>
              <a:t>de </a:t>
            </a:r>
            <a:r>
              <a:rPr lang="pt-PT" sz="2000" b="1" dirty="0" smtClean="0"/>
              <a:t>Fisco Financeiro</a:t>
            </a:r>
            <a:r>
              <a:rPr lang="pt-PT" sz="2000" dirty="0" smtClean="0"/>
              <a:t> </a:t>
            </a:r>
            <a:r>
              <a:rPr lang="pt-PT" sz="2000" dirty="0"/>
              <a:t>é o balanceamento de controle de riscos sobre a organização para permitir alcançar os </a:t>
            </a:r>
            <a:r>
              <a:rPr lang="pt-PT" sz="2000" dirty="0" err="1"/>
              <a:t>objectivos</a:t>
            </a:r>
            <a:r>
              <a:rPr lang="pt-PT" sz="2000" dirty="0"/>
              <a:t> da mesma</a:t>
            </a:r>
            <a:r>
              <a:rPr lang="pt-PT" sz="2000" dirty="0" smtClean="0"/>
              <a:t>.</a:t>
            </a:r>
            <a:endParaRPr lang="en-GB" sz="2000" dirty="0"/>
          </a:p>
        </p:txBody>
      </p:sp>
      <p:sp>
        <p:nvSpPr>
          <p:cNvPr id="5" name="Rectangle 4"/>
          <p:cNvSpPr/>
          <p:nvPr/>
        </p:nvSpPr>
        <p:spPr>
          <a:xfrm>
            <a:off x="828144" y="3876345"/>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Prevenção de gastos: </a:t>
            </a:r>
            <a:r>
              <a:rPr lang="pt-PT" sz="2000" dirty="0" smtClean="0"/>
              <a:t>trata-se da prevenção de </a:t>
            </a:r>
            <a:r>
              <a:rPr lang="pt-PT" sz="2000" dirty="0" err="1" smtClean="0"/>
              <a:t>de</a:t>
            </a:r>
            <a:r>
              <a:rPr lang="pt-PT" sz="2000" dirty="0" smtClean="0"/>
              <a:t> um custo de um </a:t>
            </a:r>
            <a:r>
              <a:rPr lang="pt-PT" sz="2000" dirty="0" err="1" smtClean="0"/>
              <a:t>activo</a:t>
            </a:r>
            <a:r>
              <a:rPr lang="pt-PT" sz="2000" dirty="0" smtClean="0"/>
              <a:t>, antes da sua ocorrência. </a:t>
            </a:r>
            <a:endParaRPr lang="en-GB" sz="2000" dirty="0"/>
          </a:p>
        </p:txBody>
      </p:sp>
      <p:sp>
        <p:nvSpPr>
          <p:cNvPr id="6" name="Rectangle 5"/>
          <p:cNvSpPr/>
          <p:nvPr/>
        </p:nvSpPr>
        <p:spPr>
          <a:xfrm>
            <a:off x="828144" y="4806298"/>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Controlo de gastos: </a:t>
            </a:r>
            <a:r>
              <a:rPr lang="pt-PT" sz="2000" dirty="0" smtClean="0"/>
              <a:t>serve para reduzir um gasto ocorrido, ou que ainda pode ocorrer.  </a:t>
            </a:r>
            <a:endParaRPr lang="en-GB"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Gestão de risco Financeiro</a:t>
            </a:r>
            <a:endParaRPr lang="pt-PT" dirty="0"/>
          </a:p>
        </p:txBody>
      </p:sp>
      <p:sp>
        <p:nvSpPr>
          <p:cNvPr id="4" name="Rectangle 3"/>
          <p:cNvSpPr/>
          <p:nvPr/>
        </p:nvSpPr>
        <p:spPr>
          <a:xfrm>
            <a:off x="828144" y="2915742"/>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1. </a:t>
            </a:r>
            <a:r>
              <a:rPr lang="pt-PT" sz="2000" dirty="0" smtClean="0"/>
              <a:t>Atribuir índice de probabilidade de risco, de </a:t>
            </a:r>
            <a:r>
              <a:rPr lang="pt-PT" sz="2000" b="1" dirty="0" smtClean="0"/>
              <a:t>0.1</a:t>
            </a:r>
            <a:r>
              <a:rPr lang="pt-PT" sz="2000" dirty="0" smtClean="0"/>
              <a:t> a </a:t>
            </a:r>
            <a:r>
              <a:rPr lang="pt-PT" sz="2000" b="1" dirty="0" smtClean="0"/>
              <a:t>1</a:t>
            </a:r>
            <a:r>
              <a:rPr lang="pt-PT" sz="2000" dirty="0" smtClean="0"/>
              <a:t> , em que 0.1 é o menos provável e o 1 o mais provável.</a:t>
            </a:r>
            <a:endParaRPr lang="en-GB" sz="2000" dirty="0"/>
          </a:p>
        </p:txBody>
      </p:sp>
      <p:sp>
        <p:nvSpPr>
          <p:cNvPr id="5" name="Rectangle 4"/>
          <p:cNvSpPr/>
          <p:nvPr/>
        </p:nvSpPr>
        <p:spPr>
          <a:xfrm>
            <a:off x="828144" y="3876345"/>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2. </a:t>
            </a:r>
            <a:r>
              <a:rPr lang="pt-PT" sz="2000" dirty="0"/>
              <a:t>A</a:t>
            </a:r>
            <a:r>
              <a:rPr lang="pt-PT" sz="2000" dirty="0" smtClean="0"/>
              <a:t>tribuir índice de impacto de risco, de 0.1 a 1, em que 0.1 é o menos impactante e 1 é o que tem mais impacto na </a:t>
            </a:r>
            <a:r>
              <a:rPr lang="pt-PT" sz="2000" dirty="0" err="1" smtClean="0"/>
              <a:t>actividade</a:t>
            </a:r>
            <a:r>
              <a:rPr lang="pt-PT" sz="2000" dirty="0" smtClean="0"/>
              <a:t>/finanças </a:t>
            </a:r>
            <a:endParaRPr lang="en-GB" sz="2000" dirty="0"/>
          </a:p>
        </p:txBody>
      </p:sp>
      <p:sp>
        <p:nvSpPr>
          <p:cNvPr id="6" name="Rectangle 5"/>
          <p:cNvSpPr/>
          <p:nvPr/>
        </p:nvSpPr>
        <p:spPr>
          <a:xfrm>
            <a:off x="828144" y="4806298"/>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b="1" dirty="0" smtClean="0"/>
              <a:t>3. </a:t>
            </a:r>
            <a:r>
              <a:rPr lang="pt-PT" sz="2000" dirty="0" smtClean="0"/>
              <a:t>Multiplicar os custos financeiros de risco pelo 1º e 2º índice.   </a:t>
            </a:r>
            <a:endParaRPr lang="en-GB" sz="2000" dirty="0"/>
          </a:p>
        </p:txBody>
      </p:sp>
      <p:sp>
        <p:nvSpPr>
          <p:cNvPr id="7" name="Rectangle 6"/>
          <p:cNvSpPr/>
          <p:nvPr/>
        </p:nvSpPr>
        <p:spPr>
          <a:xfrm>
            <a:off x="4607211" y="2257215"/>
            <a:ext cx="2975495" cy="461665"/>
          </a:xfrm>
          <a:prstGeom prst="rect">
            <a:avLst/>
          </a:prstGeom>
        </p:spPr>
        <p:txBody>
          <a:bodyPr wrap="none">
            <a:spAutoFit/>
          </a:bodyPr>
          <a:lstStyle/>
          <a:p>
            <a:pPr algn="just"/>
            <a:r>
              <a:rPr lang="pt-PT" sz="2400" b="1" dirty="0" smtClean="0"/>
              <a:t>Como avaliar o risco?</a:t>
            </a:r>
            <a:endParaRPr lang="pt-PT" sz="2400" b="1" dirty="0"/>
          </a:p>
        </p:txBody>
      </p:sp>
    </p:spTree>
    <p:extLst>
      <p:ext uri="{BB962C8B-B14F-4D97-AF65-F5344CB8AC3E}">
        <p14:creationId xmlns:p14="http://schemas.microsoft.com/office/powerpoint/2010/main" val="1160322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Gestão de reservas</a:t>
            </a:r>
            <a:endParaRPr lang="pt-PT" dirty="0"/>
          </a:p>
        </p:txBody>
      </p:sp>
      <p:sp>
        <p:nvSpPr>
          <p:cNvPr id="4" name="Rectangle 3"/>
          <p:cNvSpPr/>
          <p:nvPr/>
        </p:nvSpPr>
        <p:spPr>
          <a:xfrm>
            <a:off x="828144" y="5552531"/>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dirty="0"/>
              <a:t>É importante comunicar internamente que  decidiu construir Fundo de Reserva e a razão para fazê-lo. Isso pode ser feito pela criação de uma Política de Reservas da organização.</a:t>
            </a:r>
            <a:endParaRPr lang="en-GB" sz="2000" dirty="0"/>
          </a:p>
        </p:txBody>
      </p:sp>
      <p:sp>
        <p:nvSpPr>
          <p:cNvPr id="5" name="Rectangle 4"/>
          <p:cNvSpPr/>
          <p:nvPr/>
        </p:nvSpPr>
        <p:spPr>
          <a:xfrm>
            <a:off x="828144" y="4132051"/>
            <a:ext cx="10533630" cy="10667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dirty="0"/>
              <a:t>O </a:t>
            </a:r>
            <a:r>
              <a:rPr lang="pt-PT" sz="2000" b="1" dirty="0"/>
              <a:t>número</a:t>
            </a:r>
            <a:r>
              <a:rPr lang="pt-PT" sz="2000" dirty="0"/>
              <a:t> de </a:t>
            </a:r>
            <a:r>
              <a:rPr lang="pt-PT" sz="2000" b="1" dirty="0"/>
              <a:t>meses de reserva </a:t>
            </a:r>
            <a:r>
              <a:rPr lang="pt-PT" sz="2000" dirty="0"/>
              <a:t>mínimo ideal é de 3, e significa que se por alguma razão externa não controlável o comité não exercer funções, e portanto não obtiver qualquer receitas (planeadas ou não), conseguirá sobreviver durante 3 meses, de modo a resolver a situação.</a:t>
            </a:r>
          </a:p>
        </p:txBody>
      </p:sp>
      <p:sp>
        <p:nvSpPr>
          <p:cNvPr id="6" name="Rectangle 5"/>
          <p:cNvSpPr/>
          <p:nvPr/>
        </p:nvSpPr>
        <p:spPr>
          <a:xfrm>
            <a:off x="828144" y="2408202"/>
            <a:ext cx="10533630" cy="13701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err="1"/>
              <a:t>Fundos</a:t>
            </a:r>
            <a:r>
              <a:rPr lang="en-US" sz="2000" b="1" dirty="0"/>
              <a:t> de </a:t>
            </a:r>
            <a:r>
              <a:rPr lang="en-US" sz="2000" b="1" dirty="0" err="1"/>
              <a:t>reserva</a:t>
            </a:r>
            <a:r>
              <a:rPr lang="en-US" sz="2000" b="1" dirty="0"/>
              <a:t> </a:t>
            </a:r>
            <a:r>
              <a:rPr lang="en-US" sz="2000" dirty="0" smtClean="0"/>
              <a:t>– </a:t>
            </a:r>
            <a:r>
              <a:rPr lang="pt-PT" sz="2000" dirty="0" smtClean="0"/>
              <a:t>trata-se de um fundo para ser usado em </a:t>
            </a:r>
            <a:r>
              <a:rPr lang="pt-PT" sz="2000" dirty="0"/>
              <a:t>caso de emergências ou oportunidades especiais </a:t>
            </a:r>
            <a:r>
              <a:rPr lang="pt-PT" sz="2000" dirty="0" smtClean="0"/>
              <a:t>para </a:t>
            </a:r>
            <a:r>
              <a:rPr lang="pt-PT" sz="2000" dirty="0"/>
              <a:t>permitir a cobertura das despesas não </a:t>
            </a:r>
            <a:r>
              <a:rPr lang="pt-PT" sz="2000" dirty="0" smtClean="0"/>
              <a:t>financiadas </a:t>
            </a:r>
            <a:r>
              <a:rPr lang="pt-PT" sz="2000" dirty="0"/>
              <a:t>por doadores e tomadores de subsídios. Eles também servem como um amortecedor, dando a organização </a:t>
            </a:r>
            <a:r>
              <a:rPr lang="pt-PT" sz="2000" dirty="0" smtClean="0"/>
              <a:t>mais </a:t>
            </a:r>
            <a:r>
              <a:rPr lang="pt-PT" sz="2000" dirty="0"/>
              <a:t>tempo para </a:t>
            </a:r>
            <a:r>
              <a:rPr lang="pt-PT" sz="2000" dirty="0" smtClean="0"/>
              <a:t>se adaptar </a:t>
            </a:r>
            <a:r>
              <a:rPr lang="pt-PT" sz="2000" dirty="0"/>
              <a:t>a novas circunstâncias.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Geração de </a:t>
            </a:r>
            <a:r>
              <a:rPr lang="pt-PT" dirty="0" err="1" smtClean="0"/>
              <a:t>reeiceitas</a:t>
            </a:r>
            <a:endParaRPr lang="pt-PT" dirty="0"/>
          </a:p>
        </p:txBody>
      </p:sp>
      <p:sp>
        <p:nvSpPr>
          <p:cNvPr id="4" name="Rectangle 3"/>
          <p:cNvSpPr/>
          <p:nvPr/>
        </p:nvSpPr>
        <p:spPr>
          <a:xfrm>
            <a:off x="828144" y="2915742"/>
            <a:ext cx="10533630" cy="7418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dirty="0" smtClean="0"/>
              <a:t>Toda a empresa, organização, associação precisam de investimentos para começar o ciclo das  </a:t>
            </a:r>
            <a:r>
              <a:rPr lang="pt-PT" sz="2000" dirty="0" err="1" smtClean="0"/>
              <a:t>actividades</a:t>
            </a:r>
            <a:r>
              <a:rPr lang="pt-PT" sz="2000" dirty="0" smtClean="0"/>
              <a:t> da entidade. </a:t>
            </a:r>
            <a:endParaRPr lang="en-GB" sz="2000" dirty="0"/>
          </a:p>
        </p:txBody>
      </p:sp>
      <p:sp>
        <p:nvSpPr>
          <p:cNvPr id="5" name="Rectangle 4"/>
          <p:cNvSpPr/>
          <p:nvPr/>
        </p:nvSpPr>
        <p:spPr>
          <a:xfrm>
            <a:off x="828144" y="4261450"/>
            <a:ext cx="10533630" cy="13025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Fee dos </a:t>
            </a:r>
            <a:r>
              <a:rPr lang="en-US" sz="2000" dirty="0" err="1" smtClean="0"/>
              <a:t>programas</a:t>
            </a:r>
            <a:r>
              <a:rPr lang="en-US" sz="2000" dirty="0" smtClean="0"/>
              <a:t> de exchange</a:t>
            </a:r>
          </a:p>
          <a:p>
            <a:pPr algn="ctr"/>
            <a:r>
              <a:rPr lang="en-US" sz="2000" dirty="0" err="1" smtClean="0"/>
              <a:t>Fundos</a:t>
            </a:r>
            <a:endParaRPr lang="en-US" sz="2000" dirty="0"/>
          </a:p>
          <a:p>
            <a:pPr algn="ctr"/>
            <a:r>
              <a:rPr lang="en-US" sz="2000" dirty="0" err="1"/>
              <a:t>Donativos</a:t>
            </a:r>
            <a:endParaRPr lang="en-US" sz="2000" dirty="0"/>
          </a:p>
          <a:p>
            <a:pPr algn="ctr"/>
            <a:r>
              <a:rPr lang="en-US" sz="2000" dirty="0" err="1" smtClean="0"/>
              <a:t>Subsíduos</a:t>
            </a:r>
            <a:r>
              <a:rPr lang="en-US" sz="2000" dirty="0" smtClean="0"/>
              <a:t> </a:t>
            </a:r>
            <a:r>
              <a:rPr lang="en-US" sz="2000" dirty="0" err="1"/>
              <a:t>governamentais</a:t>
            </a:r>
            <a:endParaRPr lang="pt-PT"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Relatórios</a:t>
            </a:r>
            <a:r>
              <a:rPr lang="en-US" dirty="0" smtClean="0"/>
              <a:t> </a:t>
            </a:r>
            <a:r>
              <a:rPr lang="en-US" dirty="0" smtClean="0"/>
              <a:t>e bases </a:t>
            </a:r>
            <a:r>
              <a:rPr lang="en-US" dirty="0" err="1" smtClean="0"/>
              <a:t>financeiras</a:t>
            </a:r>
            <a:endParaRPr lang="pt-PT" dirty="0"/>
          </a:p>
        </p:txBody>
      </p:sp>
      <p:sp>
        <p:nvSpPr>
          <p:cNvPr id="4" name="Rectangle 3"/>
          <p:cNvSpPr/>
          <p:nvPr/>
        </p:nvSpPr>
        <p:spPr>
          <a:xfrm>
            <a:off x="828144" y="2070386"/>
            <a:ext cx="10533630" cy="13112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dirty="0"/>
              <a:t>Os </a:t>
            </a:r>
            <a:r>
              <a:rPr lang="pt-PT" sz="2000" b="1" dirty="0"/>
              <a:t>relatórios</a:t>
            </a:r>
            <a:r>
              <a:rPr lang="pt-PT" sz="2000" dirty="0"/>
              <a:t> são um processo muito importante para a organização, pois estes mostram os resultados e a posição da organização a um certo ponto no tempo. É aqui que se consegue avaliar o desempenho da organização, tirar os principais </a:t>
            </a:r>
            <a:r>
              <a:rPr lang="pt-PT" sz="2000" dirty="0" err="1"/>
              <a:t>key</a:t>
            </a:r>
            <a:r>
              <a:rPr lang="pt-PT" sz="2000" dirty="0"/>
              <a:t> </a:t>
            </a:r>
            <a:r>
              <a:rPr lang="pt-PT" sz="2000" dirty="0" err="1"/>
              <a:t>learning</a:t>
            </a:r>
            <a:r>
              <a:rPr lang="pt-PT" sz="2000" dirty="0"/>
              <a:t> </a:t>
            </a:r>
            <a:r>
              <a:rPr lang="pt-PT" sz="2000" dirty="0" err="1"/>
              <a:t>points</a:t>
            </a:r>
            <a:r>
              <a:rPr lang="pt-PT" sz="2000" dirty="0"/>
              <a:t>, para possivelmente implementar novas estratégias, ou replanear algum processo</a:t>
            </a:r>
            <a:r>
              <a:rPr lang="pt-PT" sz="2000" dirty="0" smtClean="0"/>
              <a:t>.</a:t>
            </a:r>
            <a:endParaRPr lang="pt-PT" sz="2000" dirty="0"/>
          </a:p>
        </p:txBody>
      </p:sp>
      <p:sp>
        <p:nvSpPr>
          <p:cNvPr id="5" name="Rectangle 4"/>
          <p:cNvSpPr/>
          <p:nvPr/>
        </p:nvSpPr>
        <p:spPr>
          <a:xfrm>
            <a:off x="828144" y="3496332"/>
            <a:ext cx="10533630" cy="9109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dirty="0"/>
              <a:t>Estes devem ser mensais, em que não só a EB tem perfeita consciência da posição do comité em cada período de tempo, mas também os membros devem saber de uma forma geral da saúde financeira da entidade (por exemplo, apresentação do mapa de </a:t>
            </a:r>
            <a:r>
              <a:rPr lang="pt-PT" sz="2000" dirty="0" err="1"/>
              <a:t>cach</a:t>
            </a:r>
            <a:r>
              <a:rPr lang="pt-PT" sz="2000" dirty="0"/>
              <a:t> </a:t>
            </a:r>
            <a:r>
              <a:rPr lang="pt-PT" sz="2000" dirty="0" err="1"/>
              <a:t>flows</a:t>
            </a:r>
            <a:r>
              <a:rPr lang="pt-PT" sz="2000" dirty="0"/>
              <a:t> em LC Meetings</a:t>
            </a:r>
            <a:r>
              <a:rPr lang="pt-PT" sz="2000" dirty="0" smtClean="0"/>
              <a:t>).</a:t>
            </a:r>
            <a:endParaRPr lang="pt-PT" sz="2000" dirty="0"/>
          </a:p>
        </p:txBody>
      </p:sp>
      <p:sp>
        <p:nvSpPr>
          <p:cNvPr id="6" name="Rectangle 5"/>
          <p:cNvSpPr/>
          <p:nvPr/>
        </p:nvSpPr>
        <p:spPr>
          <a:xfrm>
            <a:off x="828144" y="4522020"/>
            <a:ext cx="10533630" cy="7211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b="1" dirty="0" smtClean="0"/>
              <a:t>Relatório trimestral</a:t>
            </a:r>
            <a:r>
              <a:rPr lang="pt-PT" sz="2000" dirty="0" smtClean="0"/>
              <a:t>: deve ser realizado para que se tenha uma base sólida nos replaneamentos trimestrais que devem ser feitos pela direção de cada entidade.</a:t>
            </a:r>
            <a:endParaRPr lang="pt-PT" sz="2000" dirty="0"/>
          </a:p>
        </p:txBody>
      </p:sp>
      <p:sp>
        <p:nvSpPr>
          <p:cNvPr id="7" name="Rectangle 6"/>
          <p:cNvSpPr/>
          <p:nvPr/>
        </p:nvSpPr>
        <p:spPr>
          <a:xfrm>
            <a:off x="828144" y="5357926"/>
            <a:ext cx="10533630" cy="12499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b="1" dirty="0" smtClean="0"/>
              <a:t>Relatório anual</a:t>
            </a:r>
            <a:r>
              <a:rPr lang="pt-PT" sz="2000" dirty="0" smtClean="0"/>
              <a:t>: Trata-se de um relatório que exprime todas as </a:t>
            </a:r>
            <a:r>
              <a:rPr lang="pt-PT" sz="2000" dirty="0" err="1" smtClean="0"/>
              <a:t>actividades</a:t>
            </a:r>
            <a:r>
              <a:rPr lang="pt-PT" sz="2000" dirty="0" smtClean="0"/>
              <a:t> e contas de um mandato completo (um ano). Serve também de base para os seguintes mandatos, em que podem, por exemplo, avaliar onde se devem focar mais, resolver alguma situação que esta a empenhar o comité, etc.</a:t>
            </a:r>
            <a:endParaRPr lang="pt-PT"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Processos</a:t>
            </a:r>
            <a:r>
              <a:rPr lang="en-US" dirty="0" smtClean="0"/>
              <a:t> </a:t>
            </a:r>
            <a:r>
              <a:rPr lang="en-US" dirty="0" err="1" smtClean="0"/>
              <a:t>em</a:t>
            </a:r>
            <a:r>
              <a:rPr lang="en-US" dirty="0" smtClean="0"/>
              <a:t> </a:t>
            </a:r>
            <a:r>
              <a:rPr lang="en-US" dirty="0" err="1" smtClean="0"/>
              <a:t>finanças</a:t>
            </a:r>
            <a:endParaRPr lang="pt-PT" dirty="0"/>
          </a:p>
        </p:txBody>
      </p:sp>
      <p:sp>
        <p:nvSpPr>
          <p:cNvPr id="4" name="Rectangle 3"/>
          <p:cNvSpPr/>
          <p:nvPr/>
        </p:nvSpPr>
        <p:spPr>
          <a:xfrm>
            <a:off x="2510384" y="3492652"/>
            <a:ext cx="7169149" cy="2459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
            </a:pPr>
            <a:r>
              <a:rPr lang="pt-PT" altLang="zh-CN" sz="2000" dirty="0" smtClean="0"/>
              <a:t>Orçamentação</a:t>
            </a:r>
            <a:endParaRPr lang="pt-PT" altLang="zh-CN" sz="2000" dirty="0"/>
          </a:p>
          <a:p>
            <a:pPr marL="800100" lvl="1" indent="-342900">
              <a:buFont typeface="Wingdings" panose="05000000000000000000" pitchFamily="2" charset="2"/>
              <a:buChar char="§"/>
            </a:pPr>
            <a:r>
              <a:rPr lang="pt-PT" altLang="zh-CN" sz="2000" dirty="0"/>
              <a:t>S</a:t>
            </a:r>
            <a:r>
              <a:rPr lang="pt-PT" altLang="zh-CN" sz="2000" dirty="0" smtClean="0"/>
              <a:t>imulações </a:t>
            </a:r>
            <a:r>
              <a:rPr lang="pt-PT" altLang="zh-CN" sz="2000" dirty="0"/>
              <a:t>orçamentais</a:t>
            </a:r>
          </a:p>
          <a:p>
            <a:pPr marL="1257300" lvl="2" indent="-342900">
              <a:buFont typeface="Wingdings" panose="05000000000000000000" pitchFamily="2" charset="2"/>
              <a:buChar char="§"/>
            </a:pPr>
            <a:r>
              <a:rPr lang="pt-PT" altLang="zh-CN" sz="2000" dirty="0" smtClean="0"/>
              <a:t>Gestão </a:t>
            </a:r>
            <a:r>
              <a:rPr lang="pt-PT" altLang="zh-CN" sz="2000" dirty="0"/>
              <a:t>de Cash </a:t>
            </a:r>
            <a:r>
              <a:rPr lang="pt-PT" altLang="zh-CN" sz="2000" dirty="0" err="1"/>
              <a:t>flow</a:t>
            </a:r>
            <a:endParaRPr lang="pt-PT" altLang="zh-CN" sz="2000" dirty="0"/>
          </a:p>
          <a:p>
            <a:pPr marL="1714500" lvl="3" indent="-342900">
              <a:buFont typeface="Wingdings" panose="05000000000000000000" pitchFamily="2" charset="2"/>
              <a:buChar char="§"/>
            </a:pPr>
            <a:r>
              <a:rPr lang="pt-PT" altLang="zh-CN" sz="2000" dirty="0" err="1"/>
              <a:t>Petty</a:t>
            </a:r>
            <a:r>
              <a:rPr lang="pt-PT" altLang="zh-CN" sz="2000" dirty="0"/>
              <a:t> cash</a:t>
            </a:r>
          </a:p>
          <a:p>
            <a:pPr marL="2171700" lvl="4" indent="-342900">
              <a:buFont typeface="Wingdings" panose="05000000000000000000" pitchFamily="2" charset="2"/>
              <a:buChar char="§"/>
            </a:pPr>
            <a:r>
              <a:rPr lang="pt-PT" altLang="zh-CN" sz="2000" dirty="0"/>
              <a:t>Operações bancarias</a:t>
            </a:r>
          </a:p>
          <a:p>
            <a:pPr marL="2628900" lvl="5" indent="-342900">
              <a:buFont typeface="Wingdings" panose="05000000000000000000" pitchFamily="2" charset="2"/>
              <a:buChar char="§"/>
            </a:pPr>
            <a:r>
              <a:rPr lang="pt-PT" altLang="zh-CN" sz="2000" dirty="0"/>
              <a:t>Financial </a:t>
            </a:r>
            <a:r>
              <a:rPr lang="pt-PT" altLang="zh-CN" sz="2000" dirty="0" err="1"/>
              <a:t>trackers</a:t>
            </a:r>
            <a:endParaRPr lang="pt-PT" altLang="zh-CN" sz="2000" dirty="0"/>
          </a:p>
          <a:p>
            <a:pPr marL="3086100" lvl="6" indent="-342900">
              <a:buFont typeface="Wingdings" panose="05000000000000000000" pitchFamily="2" charset="2"/>
              <a:buChar char="§"/>
            </a:pPr>
            <a:r>
              <a:rPr lang="pt-PT" altLang="zh-CN" sz="2000" dirty="0"/>
              <a:t>Definição de politicas de despesas</a:t>
            </a:r>
          </a:p>
        </p:txBody>
      </p:sp>
      <p:sp>
        <p:nvSpPr>
          <p:cNvPr id="6" name="Rectangle 5"/>
          <p:cNvSpPr/>
          <p:nvPr/>
        </p:nvSpPr>
        <p:spPr>
          <a:xfrm>
            <a:off x="2511426" y="2612755"/>
            <a:ext cx="7169149" cy="6135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altLang="zh-CN" sz="2000" b="1" dirty="0" smtClean="0"/>
              <a:t>Processos em Finanças</a:t>
            </a:r>
            <a:endParaRPr lang="pt-PT" altLang="zh-CN"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Finanças</a:t>
            </a:r>
            <a:endParaRPr lang="en-US" dirty="0"/>
          </a:p>
        </p:txBody>
      </p:sp>
      <p:sp>
        <p:nvSpPr>
          <p:cNvPr id="3" name="Content Placeholder 2"/>
          <p:cNvSpPr>
            <a:spLocks noGrp="1"/>
          </p:cNvSpPr>
          <p:nvPr>
            <p:ph idx="1"/>
          </p:nvPr>
        </p:nvSpPr>
        <p:spPr>
          <a:xfrm>
            <a:off x="1202919" y="2039389"/>
            <a:ext cx="9784080" cy="4206240"/>
          </a:xfrm>
        </p:spPr>
        <p:txBody>
          <a:bodyPr/>
          <a:lstStyle/>
          <a:p>
            <a:pPr>
              <a:buNone/>
            </a:pPr>
            <a:endParaRPr lang="en-US" dirty="0" smtClean="0"/>
          </a:p>
          <a:p>
            <a:pPr>
              <a:buNone/>
            </a:pPr>
            <a:endParaRPr lang="es-PE" dirty="0" smtClean="0"/>
          </a:p>
          <a:p>
            <a:pPr>
              <a:buNone/>
            </a:pPr>
            <a:endParaRPr lang="es-PE" dirty="0"/>
          </a:p>
        </p:txBody>
      </p:sp>
      <p:sp>
        <p:nvSpPr>
          <p:cNvPr id="5" name="Rectangle 3"/>
          <p:cNvSpPr/>
          <p:nvPr/>
        </p:nvSpPr>
        <p:spPr>
          <a:xfrm>
            <a:off x="976924" y="2619323"/>
            <a:ext cx="10259827" cy="14341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a:t>A área de Finanças tem como </a:t>
            </a:r>
            <a:r>
              <a:rPr lang="pt-PT" dirty="0" err="1" smtClean="0"/>
              <a:t>objectivo</a:t>
            </a:r>
            <a:r>
              <a:rPr lang="pt-PT" dirty="0" smtClean="0"/>
              <a:t> </a:t>
            </a:r>
            <a:r>
              <a:rPr lang="pt-PT" dirty="0"/>
              <a:t>a gestão e alocação de recursos financeiros, de modo a que a sustentabilidade e o crescimento das </a:t>
            </a:r>
            <a:r>
              <a:rPr lang="pt-PT" dirty="0" err="1" smtClean="0"/>
              <a:t>actividades</a:t>
            </a:r>
            <a:r>
              <a:rPr lang="pt-PT" dirty="0" smtClean="0"/>
              <a:t> </a:t>
            </a:r>
            <a:r>
              <a:rPr lang="pt-PT" dirty="0"/>
              <a:t>do comité estejam assegurados. É também responsável pela parte da legalidade de todos os processos, para que tudo esteja de acordo com o compêndio (local e nacional) e políticas dos programas de intercâmbio. Tem também a componente estratégica, dando suporte e </a:t>
            </a:r>
            <a:r>
              <a:rPr lang="pt-PT" i="1" dirty="0" err="1"/>
              <a:t>tracking</a:t>
            </a:r>
            <a:r>
              <a:rPr lang="pt-PT" dirty="0"/>
              <a:t> às áreas operacionais.</a:t>
            </a:r>
            <a:endParaRPr lang="en-GB" dirty="0"/>
          </a:p>
        </p:txBody>
      </p:sp>
      <p:sp>
        <p:nvSpPr>
          <p:cNvPr id="6" name="Rectangle 5"/>
          <p:cNvSpPr/>
          <p:nvPr/>
        </p:nvSpPr>
        <p:spPr>
          <a:xfrm>
            <a:off x="976924" y="4427731"/>
            <a:ext cx="10259827" cy="12849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pt-PT" b="1" dirty="0" smtClean="0"/>
              <a:t>Gestão Financeira </a:t>
            </a:r>
            <a:r>
              <a:rPr lang="pt-PT" dirty="0" smtClean="0"/>
              <a:t>implica planeamento</a:t>
            </a:r>
            <a:r>
              <a:rPr lang="en-GB" dirty="0" smtClean="0"/>
              <a:t>, </a:t>
            </a:r>
            <a:r>
              <a:rPr lang="pt-PT" dirty="0" smtClean="0"/>
              <a:t>organização, controle e monitoramento de recursos financeiros da pra a organização alcançar os </a:t>
            </a:r>
            <a:r>
              <a:rPr lang="pt-PT" dirty="0" err="1" smtClean="0"/>
              <a:t>objectivos</a:t>
            </a:r>
            <a:r>
              <a:rPr lang="pt-PT" dirty="0" smtClean="0"/>
              <a:t>.</a:t>
            </a:r>
          </a:p>
          <a:p>
            <a:pPr algn="just">
              <a:buNone/>
            </a:pPr>
            <a:r>
              <a:rPr lang="pt-PT" dirty="0" smtClean="0"/>
              <a:t>Finanças garante eficiência dos processos de forma a assegurar que os </a:t>
            </a:r>
            <a:r>
              <a:rPr lang="pt-PT" dirty="0" err="1" smtClean="0"/>
              <a:t>projectos</a:t>
            </a:r>
            <a:r>
              <a:rPr lang="pt-PT" dirty="0" smtClean="0"/>
              <a:t> geram mais </a:t>
            </a:r>
            <a:r>
              <a:rPr lang="pt-PT" dirty="0" err="1" smtClean="0"/>
              <a:t>exchange</a:t>
            </a:r>
            <a:r>
              <a:rPr lang="en-GB" dirty="0" smtClean="0"/>
              <a:t>.</a:t>
            </a:r>
            <a:endParaRPr lang="en-GB" dirty="0"/>
          </a:p>
          <a:p>
            <a:pPr algn="just">
              <a:buNone/>
            </a:pPr>
            <a:r>
              <a:rPr lang="pt-PT" dirty="0" smtClean="0"/>
              <a:t>Garante uma situação financeira que permita atingir as metas</a:t>
            </a:r>
            <a:r>
              <a:rPr lang="en-US" dirty="0" smtClean="0"/>
              <a:t>.</a:t>
            </a:r>
            <a:endParaRPr lang="en-US" dirty="0"/>
          </a:p>
        </p:txBody>
      </p:sp>
    </p:spTree>
    <p:extLst>
      <p:ext uri="{BB962C8B-B14F-4D97-AF65-F5344CB8AC3E}">
        <p14:creationId xmlns:p14="http://schemas.microsoft.com/office/powerpoint/2010/main" val="1470041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flow &amp; </a:t>
            </a:r>
            <a:r>
              <a:rPr lang="en-US" dirty="0" smtClean="0"/>
              <a:t>Revenues &amp; Expenses</a:t>
            </a:r>
            <a:endParaRPr lang="pt-PT" dirty="0"/>
          </a:p>
        </p:txBody>
      </p:sp>
      <p:sp>
        <p:nvSpPr>
          <p:cNvPr id="4" name="Rectangle 3"/>
          <p:cNvSpPr/>
          <p:nvPr/>
        </p:nvSpPr>
        <p:spPr>
          <a:xfrm>
            <a:off x="828144" y="2396785"/>
            <a:ext cx="10533630" cy="18891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sz="2000" b="1" dirty="0"/>
              <a:t>Cash </a:t>
            </a:r>
            <a:r>
              <a:rPr lang="pt-PT" sz="2000" b="1" dirty="0" err="1"/>
              <a:t>Flow</a:t>
            </a:r>
            <a:r>
              <a:rPr lang="pt-PT" sz="2000" dirty="0"/>
              <a:t> (fluxos de caixa) - Refere-se a circulação de dinheiro dentro ou fora de um negócio, </a:t>
            </a:r>
            <a:r>
              <a:rPr lang="pt-PT" sz="2000" dirty="0" err="1"/>
              <a:t>projecto</a:t>
            </a:r>
            <a:r>
              <a:rPr lang="pt-PT" sz="2000" dirty="0"/>
              <a:t> ou na organização. Normalmente mede-se durante um período especifico  de tempo ( 1 ano de contabilidade).</a:t>
            </a:r>
          </a:p>
          <a:p>
            <a:pPr algn="just"/>
            <a:r>
              <a:rPr lang="pt-PT" sz="2000" dirty="0"/>
              <a:t>É de extrema importância, no orçamento anual fazer a previsão dos fluxos de caixa mensais, de modo a garantir que a entidade estará sempre financeiramente saudável, e com o crescimento que é desejado.</a:t>
            </a:r>
          </a:p>
        </p:txBody>
      </p:sp>
      <p:sp>
        <p:nvSpPr>
          <p:cNvPr id="5" name="Rectangle 4"/>
          <p:cNvSpPr/>
          <p:nvPr/>
        </p:nvSpPr>
        <p:spPr>
          <a:xfrm>
            <a:off x="828144" y="4616857"/>
            <a:ext cx="10533630" cy="6193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sz="2000" b="1" dirty="0" err="1"/>
              <a:t>Revenues</a:t>
            </a:r>
            <a:r>
              <a:rPr lang="pt-PT" sz="2000" dirty="0"/>
              <a:t> [Cash </a:t>
            </a:r>
            <a:r>
              <a:rPr lang="pt-PT" sz="2000" b="1" dirty="0" smtClean="0"/>
              <a:t>IN</a:t>
            </a:r>
            <a:r>
              <a:rPr lang="pt-PT" sz="2000" dirty="0" smtClean="0"/>
              <a:t> </a:t>
            </a:r>
            <a:r>
              <a:rPr lang="pt-PT" sz="2000" dirty="0" err="1"/>
              <a:t>flows</a:t>
            </a:r>
            <a:r>
              <a:rPr lang="pt-PT" sz="2000" dirty="0"/>
              <a:t>] (receitas) - as receitas resultam em todas a entradas em diversas formas na organização (em dinheiro ou bancário).</a:t>
            </a:r>
          </a:p>
        </p:txBody>
      </p:sp>
      <p:sp>
        <p:nvSpPr>
          <p:cNvPr id="6" name="Rectangle 5"/>
          <p:cNvSpPr/>
          <p:nvPr/>
        </p:nvSpPr>
        <p:spPr>
          <a:xfrm>
            <a:off x="828144" y="5567121"/>
            <a:ext cx="10533630" cy="6193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sz="2000" b="1" dirty="0" err="1"/>
              <a:t>Expenses</a:t>
            </a:r>
            <a:r>
              <a:rPr lang="pt-PT" sz="2000" dirty="0"/>
              <a:t> [Cash </a:t>
            </a:r>
            <a:r>
              <a:rPr lang="pt-PT" sz="2000" b="1" dirty="0" smtClean="0"/>
              <a:t>OUT</a:t>
            </a:r>
            <a:r>
              <a:rPr lang="pt-PT" sz="2000" dirty="0" smtClean="0"/>
              <a:t> </a:t>
            </a:r>
            <a:r>
              <a:rPr lang="pt-PT" sz="2000" dirty="0" err="1"/>
              <a:t>flows</a:t>
            </a:r>
            <a:r>
              <a:rPr lang="pt-PT" sz="2000" dirty="0"/>
              <a:t>] (despesas) – as despesas resultam de todas as saídas em diversas formas na organização (em dinheiro ou bancário).</a:t>
            </a:r>
            <a:endParaRPr lang="pt-PT"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previsão</a:t>
            </a:r>
            <a:r>
              <a:rPr lang="en-US" dirty="0" smtClean="0"/>
              <a:t> </a:t>
            </a:r>
            <a:r>
              <a:rPr lang="en-US" dirty="0" smtClean="0"/>
              <a:t>de </a:t>
            </a:r>
            <a:r>
              <a:rPr lang="en-US" dirty="0" err="1" smtClean="0"/>
              <a:t>fluxo</a:t>
            </a:r>
            <a:r>
              <a:rPr lang="en-US" dirty="0" smtClean="0"/>
              <a:t> de </a:t>
            </a:r>
            <a:r>
              <a:rPr lang="en-US" dirty="0" err="1" smtClean="0"/>
              <a:t>caixa</a:t>
            </a:r>
            <a:endParaRPr lang="pt-PT" dirty="0"/>
          </a:p>
        </p:txBody>
      </p:sp>
      <p:sp>
        <p:nvSpPr>
          <p:cNvPr id="4" name="Rectangle 3"/>
          <p:cNvSpPr/>
          <p:nvPr/>
        </p:nvSpPr>
        <p:spPr>
          <a:xfrm>
            <a:off x="828144" y="2451627"/>
            <a:ext cx="10533630" cy="16010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sz="2000" dirty="0"/>
              <a:t>Previsão do dinheiro disponível que a entidade terá em cada mês, com base no seu orçamento. </a:t>
            </a:r>
            <a:br>
              <a:rPr lang="pt-PT" sz="2000" dirty="0"/>
            </a:br>
            <a:r>
              <a:rPr lang="pt-PT" sz="2000" b="1" dirty="0"/>
              <a:t/>
            </a:r>
            <a:br>
              <a:rPr lang="pt-PT" sz="2000" b="1" dirty="0"/>
            </a:br>
            <a:r>
              <a:rPr lang="pt-PT" sz="2000" b="1" dirty="0"/>
              <a:t>Nota: </a:t>
            </a:r>
            <a:r>
              <a:rPr lang="pt-PT" sz="2000" dirty="0"/>
              <a:t>Deve haver um forte acompanhamento (</a:t>
            </a:r>
            <a:r>
              <a:rPr lang="pt-PT" sz="2000" dirty="0" err="1"/>
              <a:t>tracking</a:t>
            </a:r>
            <a:r>
              <a:rPr lang="pt-PT" sz="2000" dirty="0"/>
              <a:t>) às operações e relações externas, de modo a que os fluxos de caixa ocorram de maneira como foram planeados no orçamento</a:t>
            </a:r>
            <a:r>
              <a:rPr lang="pt-PT" sz="2000" dirty="0" smtClean="0"/>
              <a:t>.</a:t>
            </a:r>
            <a:endParaRPr lang="pt-PT"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Petty cash</a:t>
            </a:r>
            <a:endParaRPr lang="pt-PT" dirty="0"/>
          </a:p>
        </p:txBody>
      </p:sp>
      <p:sp>
        <p:nvSpPr>
          <p:cNvPr id="4" name="Rectangle 3"/>
          <p:cNvSpPr/>
          <p:nvPr/>
        </p:nvSpPr>
        <p:spPr>
          <a:xfrm>
            <a:off x="829185" y="2391242"/>
            <a:ext cx="10533630" cy="6193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dirty="0"/>
              <a:t>Trata-se de um fundo de maneio físico de pequena dimensão, onde não deve ultrapassar os 3,000.00MT.</a:t>
            </a:r>
          </a:p>
        </p:txBody>
      </p:sp>
      <p:sp>
        <p:nvSpPr>
          <p:cNvPr id="5" name="Rectangle 4"/>
          <p:cNvSpPr/>
          <p:nvPr/>
        </p:nvSpPr>
        <p:spPr>
          <a:xfrm>
            <a:off x="829185" y="3237989"/>
            <a:ext cx="10533630" cy="6193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sz="2000" dirty="0"/>
              <a:t>Este fundo de dinheiro deve ser usado apenas para pequenas despesas acessórias e não como um método para contornar os procedimentos adequados de pagamentos e reembolsos.</a:t>
            </a:r>
            <a:endParaRPr lang="pt-PT" sz="2000" dirty="0"/>
          </a:p>
        </p:txBody>
      </p:sp>
      <p:sp>
        <p:nvSpPr>
          <p:cNvPr id="7" name="Rectangle 6"/>
          <p:cNvSpPr/>
          <p:nvPr/>
        </p:nvSpPr>
        <p:spPr>
          <a:xfrm>
            <a:off x="829185" y="4084736"/>
            <a:ext cx="10533630" cy="13412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sz="2000" dirty="0" smtClean="0"/>
              <a:t>Todos as entradas e saídas deste fundo (bem como de todos os fundos) devem ser devidamente registados com as políticas em vigor, e devem ter o comprovativo legal de movimentação, ou seja, caso haja uma saída de dinheiro, deve haver um recibo associado, e caso haja uma entrada de dinheiro, deve haver também uma </a:t>
            </a:r>
            <a:r>
              <a:rPr lang="pt-PT" sz="2000" dirty="0" err="1" smtClean="0"/>
              <a:t>factura</a:t>
            </a:r>
            <a:r>
              <a:rPr lang="pt-PT" sz="2000" dirty="0" smtClean="0"/>
              <a:t> emitida pelo próprio comité.</a:t>
            </a:r>
            <a:endParaRPr lang="pt-PT"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Legalidade</a:t>
            </a:r>
            <a:endParaRPr lang="pt-PT" dirty="0"/>
          </a:p>
        </p:txBody>
      </p:sp>
      <p:sp>
        <p:nvSpPr>
          <p:cNvPr id="5" name="Rectangle 4"/>
          <p:cNvSpPr/>
          <p:nvPr/>
        </p:nvSpPr>
        <p:spPr>
          <a:xfrm>
            <a:off x="819518" y="2794968"/>
            <a:ext cx="10533630" cy="8712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smtClean="0"/>
              <a:t>Compêndio</a:t>
            </a:r>
            <a:endParaRPr lang="pt-PT" dirty="0" smtClean="0"/>
          </a:p>
          <a:p>
            <a:pPr algn="ctr"/>
            <a:r>
              <a:rPr lang="pt-PT" dirty="0" smtClean="0"/>
              <a:t>Toda a entidade deve saber o compêndio, quer nacional, quer local, especialmente Finanças, pois deve garantir que todas as regras e processos são seguidos.</a:t>
            </a:r>
          </a:p>
        </p:txBody>
      </p:sp>
      <p:sp>
        <p:nvSpPr>
          <p:cNvPr id="7" name="Rectangle 6"/>
          <p:cNvSpPr/>
          <p:nvPr/>
        </p:nvSpPr>
        <p:spPr>
          <a:xfrm>
            <a:off x="819518" y="3940843"/>
            <a:ext cx="10533630" cy="8712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smtClean="0"/>
              <a:t>XPP</a:t>
            </a:r>
            <a:endParaRPr lang="pt-PT" dirty="0" smtClean="0"/>
          </a:p>
          <a:p>
            <a:pPr algn="ctr"/>
            <a:r>
              <a:rPr lang="pt-PT" dirty="0" smtClean="0"/>
              <a:t>Finanças deve ter também especial atenção às políticas dos programas de Exchange. </a:t>
            </a:r>
          </a:p>
          <a:p>
            <a:pPr algn="ctr"/>
            <a:r>
              <a:rPr lang="pt-PT" dirty="0" smtClean="0"/>
              <a:t>[Ver compêndio internacional – XPP]</a:t>
            </a:r>
          </a:p>
        </p:txBody>
      </p:sp>
      <p:sp>
        <p:nvSpPr>
          <p:cNvPr id="8" name="Rectangle 7"/>
          <p:cNvSpPr/>
          <p:nvPr/>
        </p:nvSpPr>
        <p:spPr>
          <a:xfrm>
            <a:off x="819518" y="5086719"/>
            <a:ext cx="10533630" cy="8712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smtClean="0"/>
              <a:t>Auditoria</a:t>
            </a:r>
            <a:endParaRPr lang="pt-PT"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Legalidade</a:t>
            </a:r>
            <a:endParaRPr lang="pt-PT" dirty="0"/>
          </a:p>
        </p:txBody>
      </p:sp>
      <p:sp>
        <p:nvSpPr>
          <p:cNvPr id="4" name="Rectangle 3"/>
          <p:cNvSpPr/>
          <p:nvPr/>
        </p:nvSpPr>
        <p:spPr>
          <a:xfrm>
            <a:off x="828144" y="4640997"/>
            <a:ext cx="10533630" cy="1475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a:t>Enquanto a </a:t>
            </a:r>
            <a:r>
              <a:rPr lang="pt-PT" b="1" dirty="0"/>
              <a:t>auditoria externa </a:t>
            </a:r>
            <a:r>
              <a:rPr lang="pt-PT" dirty="0"/>
              <a:t>tem como objetivo fornecer pareceres sobre as demonstrações financeiras, a principal função da </a:t>
            </a:r>
            <a:r>
              <a:rPr lang="pt-PT" b="1" dirty="0"/>
              <a:t>auditoria interna </a:t>
            </a:r>
            <a:r>
              <a:rPr lang="pt-PT" dirty="0"/>
              <a:t>é avaliar o processo de gestão, no que diz respeito aos seus diversos </a:t>
            </a:r>
            <a:r>
              <a:rPr lang="pt-PT" dirty="0" err="1"/>
              <a:t>aspectos</a:t>
            </a:r>
            <a:r>
              <a:rPr lang="pt-PT" dirty="0"/>
              <a:t>, tais como governança corporativa, gestão de riscos e aderência aos procedimentos normas regulamentares, apontando eventuais discrepâncias e vulnerabilidade que a organização está sujeita</a:t>
            </a:r>
            <a:r>
              <a:rPr lang="pt-PT" dirty="0" smtClean="0"/>
              <a:t>.</a:t>
            </a:r>
            <a:endParaRPr lang="pt-PT" dirty="0"/>
          </a:p>
        </p:txBody>
      </p:sp>
      <p:sp>
        <p:nvSpPr>
          <p:cNvPr id="5" name="Rectangle 4"/>
          <p:cNvSpPr/>
          <p:nvPr/>
        </p:nvSpPr>
        <p:spPr>
          <a:xfrm>
            <a:off x="828144" y="2863980"/>
            <a:ext cx="10533630" cy="1475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a:t>A </a:t>
            </a:r>
            <a:r>
              <a:rPr lang="pt-PT" b="1" dirty="0"/>
              <a:t>auditoria</a:t>
            </a:r>
            <a:r>
              <a:rPr lang="pt-PT" dirty="0"/>
              <a:t> é um processo sistemático de obtenção e avaliação objetiva </a:t>
            </a:r>
            <a:r>
              <a:rPr lang="pt-PT" dirty="0" smtClean="0"/>
              <a:t>de evidências </a:t>
            </a:r>
            <a:r>
              <a:rPr lang="pt-PT" dirty="0"/>
              <a:t>sobre afirmações a respeito de ações e eventos econômicos para verificar o grau de correspondência entre essas afirmações e critérios </a:t>
            </a:r>
            <a:r>
              <a:rPr lang="pt-PT" dirty="0" smtClean="0"/>
              <a:t>estabelecidos, </a:t>
            </a:r>
            <a:r>
              <a:rPr lang="pt-PT" dirty="0"/>
              <a:t>e comunicar os resultados aos usuários interessados​​. </a:t>
            </a:r>
            <a:br>
              <a:rPr lang="pt-PT" dirty="0"/>
            </a:br>
            <a:r>
              <a:rPr lang="pt-PT" dirty="0" smtClean="0"/>
              <a:t>Na AIESEC usamos </a:t>
            </a:r>
            <a:r>
              <a:rPr lang="pt-PT" dirty="0"/>
              <a:t>dois tipos de auditoria: interna e </a:t>
            </a:r>
            <a:r>
              <a:rPr lang="pt-PT" dirty="0" smtClean="0"/>
              <a:t>externa</a:t>
            </a:r>
            <a:endParaRPr lang="pt-PT" dirty="0"/>
          </a:p>
        </p:txBody>
      </p:sp>
      <p:sp>
        <p:nvSpPr>
          <p:cNvPr id="6" name="Rectangle 5"/>
          <p:cNvSpPr/>
          <p:nvPr/>
        </p:nvSpPr>
        <p:spPr>
          <a:xfrm>
            <a:off x="5378256" y="2257215"/>
            <a:ext cx="1433406" cy="461665"/>
          </a:xfrm>
          <a:prstGeom prst="rect">
            <a:avLst/>
          </a:prstGeom>
        </p:spPr>
        <p:txBody>
          <a:bodyPr wrap="none">
            <a:spAutoFit/>
          </a:bodyPr>
          <a:lstStyle/>
          <a:p>
            <a:pPr algn="just"/>
            <a:r>
              <a:rPr lang="pt-PT" sz="2400" b="1" dirty="0" smtClean="0"/>
              <a:t>Auditoria</a:t>
            </a:r>
            <a:endParaRPr lang="pt-PT" sz="2400" b="1" dirty="0"/>
          </a:p>
        </p:txBody>
      </p:sp>
    </p:spTree>
    <p:extLst>
      <p:ext uri="{BB962C8B-B14F-4D97-AF65-F5344CB8AC3E}">
        <p14:creationId xmlns:p14="http://schemas.microsoft.com/office/powerpoint/2010/main" val="3636634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Objectivos</a:t>
            </a:r>
            <a:r>
              <a:rPr lang="en-US" dirty="0" smtClean="0"/>
              <a:t> de auditoria</a:t>
            </a:r>
            <a:endParaRPr lang="pt-PT" dirty="0"/>
          </a:p>
        </p:txBody>
      </p:sp>
      <p:sp>
        <p:nvSpPr>
          <p:cNvPr id="5" name="Rectangle 4"/>
          <p:cNvSpPr/>
          <p:nvPr/>
        </p:nvSpPr>
        <p:spPr>
          <a:xfrm>
            <a:off x="828144" y="2536183"/>
            <a:ext cx="10533630" cy="36317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Adequação </a:t>
            </a:r>
            <a:r>
              <a:rPr lang="pt-PT" dirty="0">
                <a:solidFill>
                  <a:srgbClr val="2C2C2C"/>
                </a:solidFill>
              </a:rPr>
              <a:t>e eficácia dos controles;</a:t>
            </a:r>
          </a:p>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Integridade </a:t>
            </a:r>
            <a:r>
              <a:rPr lang="pt-PT" dirty="0">
                <a:solidFill>
                  <a:srgbClr val="2C2C2C"/>
                </a:solidFill>
              </a:rPr>
              <a:t>e confiabilidade das informações e registros;</a:t>
            </a:r>
          </a:p>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Integridade </a:t>
            </a:r>
            <a:r>
              <a:rPr lang="pt-PT" dirty="0">
                <a:solidFill>
                  <a:srgbClr val="2C2C2C"/>
                </a:solidFill>
              </a:rPr>
              <a:t>e confiabilidade dos sistemas estabelecidos para assegurar a conformidade com as políticas, metas, planos, procedimentos, leis, normas e regulamentos, bem como seu uso efetivo;</a:t>
            </a:r>
          </a:p>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Eficiência</a:t>
            </a:r>
            <a:r>
              <a:rPr lang="pt-PT" dirty="0">
                <a:solidFill>
                  <a:srgbClr val="2C2C2C"/>
                </a:solidFill>
              </a:rPr>
              <a:t>, eficácia e economia de uso e desempenho dos recursos, procedimentos e métodos para proteger os </a:t>
            </a:r>
            <a:r>
              <a:rPr lang="pt-PT" dirty="0" err="1">
                <a:solidFill>
                  <a:srgbClr val="2C2C2C"/>
                </a:solidFill>
              </a:rPr>
              <a:t>activos</a:t>
            </a:r>
            <a:r>
              <a:rPr lang="pt-PT" dirty="0">
                <a:solidFill>
                  <a:srgbClr val="2C2C2C"/>
                </a:solidFill>
              </a:rPr>
              <a:t> e a comprovação de sua existência, bem como a exatidão dos </a:t>
            </a:r>
            <a:r>
              <a:rPr lang="pt-PT" dirty="0" err="1">
                <a:solidFill>
                  <a:srgbClr val="2C2C2C"/>
                </a:solidFill>
              </a:rPr>
              <a:t>activos</a:t>
            </a:r>
            <a:r>
              <a:rPr lang="pt-PT" dirty="0">
                <a:solidFill>
                  <a:srgbClr val="2C2C2C"/>
                </a:solidFill>
              </a:rPr>
              <a:t> e passivos;</a:t>
            </a:r>
          </a:p>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As </a:t>
            </a:r>
            <a:r>
              <a:rPr lang="pt-PT" dirty="0">
                <a:solidFill>
                  <a:srgbClr val="2C2C2C"/>
                </a:solidFill>
              </a:rPr>
              <a:t>operações e programas compatíveis com o objetivos, planos e meios de execução estabelecidos;</a:t>
            </a:r>
          </a:p>
          <a:p>
            <a:pPr marL="182880" lvl="0" indent="-182880" algn="just">
              <a:lnSpc>
                <a:spcPct val="90000"/>
              </a:lnSpc>
              <a:spcBef>
                <a:spcPts val="1200"/>
              </a:spcBef>
              <a:spcAft>
                <a:spcPts val="200"/>
              </a:spcAft>
              <a:buClr>
                <a:srgbClr val="2C2C2C"/>
              </a:buClr>
              <a:buFont typeface="Wingdings" pitchFamily="2" charset="2"/>
              <a:buChar char=""/>
            </a:pPr>
            <a:r>
              <a:rPr lang="pt-PT" dirty="0" smtClean="0">
                <a:solidFill>
                  <a:srgbClr val="2C2C2C"/>
                </a:solidFill>
              </a:rPr>
              <a:t>Medição </a:t>
            </a:r>
            <a:r>
              <a:rPr lang="pt-PT" dirty="0">
                <a:solidFill>
                  <a:srgbClr val="2C2C2C"/>
                </a:solidFill>
              </a:rPr>
              <a:t>de problemas e riscos, bem como oferecer alternativa solução.</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Modelo</a:t>
            </a:r>
            <a:r>
              <a:rPr lang="en-US" dirty="0" smtClean="0"/>
              <a:t> </a:t>
            </a:r>
            <a:r>
              <a:rPr lang="en-US" dirty="0" err="1" smtClean="0"/>
              <a:t>financeiro</a:t>
            </a:r>
            <a:endParaRPr lang="pt-PT" dirty="0"/>
          </a:p>
        </p:txBody>
      </p:sp>
      <p:sp>
        <p:nvSpPr>
          <p:cNvPr id="4" name="Rectangle 3"/>
          <p:cNvSpPr/>
          <p:nvPr/>
        </p:nvSpPr>
        <p:spPr>
          <a:xfrm>
            <a:off x="828144" y="2656953"/>
            <a:ext cx="10533630" cy="7763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t>O </a:t>
            </a:r>
            <a:r>
              <a:rPr lang="pt-PT" b="1" dirty="0"/>
              <a:t>modelo financeiro </a:t>
            </a:r>
            <a:r>
              <a:rPr lang="pt-PT" dirty="0"/>
              <a:t>é desenvolvido com o propósito de assegurar o crescimento e a sustentabilidade da organização. Este visa a prover o MC com liquidez e sustentabilidade para entregar o seu suporte aos comités locais e à organização.</a:t>
            </a:r>
          </a:p>
        </p:txBody>
      </p:sp>
      <p:sp>
        <p:nvSpPr>
          <p:cNvPr id="5" name="Rectangle 4"/>
          <p:cNvSpPr/>
          <p:nvPr/>
        </p:nvSpPr>
        <p:spPr>
          <a:xfrm>
            <a:off x="828144" y="3609306"/>
            <a:ext cx="10533630" cy="7763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t>É baseado em orçamentos anuais do MC onde todos os </a:t>
            </a:r>
            <a:r>
              <a:rPr lang="pt-PT" dirty="0" err="1"/>
              <a:t>CLs</a:t>
            </a:r>
            <a:r>
              <a:rPr lang="pt-PT" dirty="0"/>
              <a:t> contribuem para o orçamento de MC de acordo com modelo e método de calculo específico. Este tem componente de contribuição dos CL e fundos externos</a:t>
            </a:r>
            <a:r>
              <a:rPr lang="pt-PT" dirty="0" smtClean="0"/>
              <a:t>.</a:t>
            </a:r>
            <a:endParaRPr lang="pt-PT" dirty="0"/>
          </a:p>
        </p:txBody>
      </p:sp>
      <p:sp>
        <p:nvSpPr>
          <p:cNvPr id="6" name="Rectangle 5"/>
          <p:cNvSpPr/>
          <p:nvPr/>
        </p:nvSpPr>
        <p:spPr>
          <a:xfrm>
            <a:off x="828144" y="4561659"/>
            <a:ext cx="10533630" cy="114520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a:t>Contribuição dos CL</a:t>
            </a:r>
            <a:r>
              <a:rPr lang="pt-PT" dirty="0"/>
              <a:t>- usa se método de calculo especifico para definir taxas de LC para orçamento do MC para cada ano, incluindo custos de Exchange, entre outros.</a:t>
            </a:r>
          </a:p>
          <a:p>
            <a:pPr algn="ctr"/>
            <a:r>
              <a:rPr lang="pt-PT" b="1" dirty="0"/>
              <a:t>Fundos externos</a:t>
            </a:r>
            <a:r>
              <a:rPr lang="pt-PT" dirty="0"/>
              <a:t> – O MC define sistemas de gestão de fundos para suportar iniciativas essenciais de longo termo.</a:t>
            </a:r>
            <a:endParaRPr lang="pt-P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Modelo</a:t>
            </a:r>
            <a:r>
              <a:rPr lang="en-US" dirty="0" smtClean="0"/>
              <a:t> </a:t>
            </a:r>
            <a:r>
              <a:rPr lang="en-US" dirty="0" err="1" smtClean="0"/>
              <a:t>financeiro</a:t>
            </a:r>
            <a:endParaRPr lang="pt-PT" dirty="0"/>
          </a:p>
        </p:txBody>
      </p:sp>
      <p:sp>
        <p:nvSpPr>
          <p:cNvPr id="4" name="Rectangle 3"/>
          <p:cNvSpPr/>
          <p:nvPr/>
        </p:nvSpPr>
        <p:spPr>
          <a:xfrm>
            <a:off x="828144" y="2777721"/>
            <a:ext cx="10533630" cy="4054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Taxa trimestral suportada por cada comité local</a:t>
            </a:r>
            <a:endParaRPr lang="pt-PT" dirty="0"/>
          </a:p>
        </p:txBody>
      </p:sp>
      <p:sp>
        <p:nvSpPr>
          <p:cNvPr id="5" name="Rectangle 4"/>
          <p:cNvSpPr/>
          <p:nvPr/>
        </p:nvSpPr>
        <p:spPr>
          <a:xfrm>
            <a:off x="828144" y="3337716"/>
            <a:ext cx="10533630" cy="9235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5,000.00 MT</a:t>
            </a:r>
          </a:p>
          <a:p>
            <a:pPr algn="ctr"/>
            <a:r>
              <a:rPr lang="pt-PT" dirty="0" smtClean="0"/>
              <a:t>+</a:t>
            </a:r>
          </a:p>
          <a:p>
            <a:pPr algn="ctr"/>
            <a:r>
              <a:rPr lang="pt-PT" dirty="0" smtClean="0"/>
              <a:t>25% GIP </a:t>
            </a:r>
            <a:r>
              <a:rPr lang="pt-PT" dirty="0" err="1" smtClean="0"/>
              <a:t>Programs</a:t>
            </a:r>
            <a:endParaRPr lang="pt-PT" dirty="0"/>
          </a:p>
        </p:txBody>
      </p:sp>
      <p:sp>
        <p:nvSpPr>
          <p:cNvPr id="6" name="Rectangle 5"/>
          <p:cNvSpPr/>
          <p:nvPr/>
        </p:nvSpPr>
        <p:spPr>
          <a:xfrm>
            <a:off x="828144" y="4984351"/>
            <a:ext cx="1604505" cy="7522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err="1" smtClean="0"/>
              <a:t>oGIP</a:t>
            </a:r>
            <a:endParaRPr lang="pt-PT" b="1" dirty="0" smtClean="0"/>
          </a:p>
          <a:p>
            <a:pPr algn="ctr"/>
            <a:r>
              <a:rPr lang="pt-PT" dirty="0" smtClean="0"/>
              <a:t>3,000.00 MT</a:t>
            </a:r>
            <a:endParaRPr lang="pt-PT" dirty="0"/>
          </a:p>
        </p:txBody>
      </p:sp>
      <p:sp>
        <p:nvSpPr>
          <p:cNvPr id="7" name="Rectangle 6"/>
          <p:cNvSpPr/>
          <p:nvPr/>
        </p:nvSpPr>
        <p:spPr>
          <a:xfrm>
            <a:off x="5567027" y="2334852"/>
            <a:ext cx="1055866" cy="461665"/>
          </a:xfrm>
          <a:prstGeom prst="rect">
            <a:avLst/>
          </a:prstGeom>
        </p:spPr>
        <p:txBody>
          <a:bodyPr wrap="none">
            <a:spAutoFit/>
          </a:bodyPr>
          <a:lstStyle/>
          <a:p>
            <a:pPr algn="just"/>
            <a:r>
              <a:rPr lang="pt-PT" sz="2400" b="1" dirty="0" smtClean="0"/>
              <a:t>LC </a:t>
            </a:r>
            <a:r>
              <a:rPr lang="pt-PT" sz="2400" b="1" dirty="0" err="1" smtClean="0"/>
              <a:t>Fee</a:t>
            </a:r>
            <a:endParaRPr lang="pt-PT" sz="2400" b="1" dirty="0"/>
          </a:p>
        </p:txBody>
      </p:sp>
      <p:sp>
        <p:nvSpPr>
          <p:cNvPr id="8" name="Rectangle 7"/>
          <p:cNvSpPr/>
          <p:nvPr/>
        </p:nvSpPr>
        <p:spPr>
          <a:xfrm>
            <a:off x="4994337" y="5129624"/>
            <a:ext cx="2201244" cy="461665"/>
          </a:xfrm>
          <a:prstGeom prst="rect">
            <a:avLst/>
          </a:prstGeom>
        </p:spPr>
        <p:txBody>
          <a:bodyPr wrap="none">
            <a:spAutoFit/>
          </a:bodyPr>
          <a:lstStyle/>
          <a:p>
            <a:pPr algn="just"/>
            <a:r>
              <a:rPr lang="pt-PT" sz="2400" b="1" dirty="0" err="1" smtClean="0"/>
              <a:t>Programs</a:t>
            </a:r>
            <a:r>
              <a:rPr lang="pt-PT" sz="2400" b="1" dirty="0" smtClean="0"/>
              <a:t> Price</a:t>
            </a:r>
            <a:endParaRPr lang="pt-PT" sz="2400" b="1" dirty="0"/>
          </a:p>
        </p:txBody>
      </p:sp>
      <p:sp>
        <p:nvSpPr>
          <p:cNvPr id="9" name="Rectangle 8"/>
          <p:cNvSpPr/>
          <p:nvPr/>
        </p:nvSpPr>
        <p:spPr>
          <a:xfrm>
            <a:off x="2829472" y="4984350"/>
            <a:ext cx="1604505" cy="7522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err="1" smtClean="0"/>
              <a:t>oGCDP</a:t>
            </a:r>
            <a:endParaRPr lang="pt-PT" b="1" dirty="0" smtClean="0"/>
          </a:p>
          <a:p>
            <a:pPr algn="ctr"/>
            <a:r>
              <a:rPr lang="pt-PT" dirty="0" smtClean="0"/>
              <a:t>1,000.00 MT</a:t>
            </a:r>
            <a:endParaRPr lang="pt-PT" dirty="0"/>
          </a:p>
        </p:txBody>
      </p:sp>
      <p:sp>
        <p:nvSpPr>
          <p:cNvPr id="10" name="Rectangle 9"/>
          <p:cNvSpPr/>
          <p:nvPr/>
        </p:nvSpPr>
        <p:spPr>
          <a:xfrm>
            <a:off x="7832793" y="4984350"/>
            <a:ext cx="1604505" cy="7522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err="1" smtClean="0"/>
              <a:t>iGIP</a:t>
            </a:r>
            <a:endParaRPr lang="pt-PT" b="1" dirty="0" smtClean="0"/>
          </a:p>
          <a:p>
            <a:pPr algn="ctr"/>
            <a:r>
              <a:rPr lang="pt-PT" dirty="0" smtClean="0"/>
              <a:t>12,000.00 MT</a:t>
            </a:r>
            <a:endParaRPr lang="pt-PT" dirty="0"/>
          </a:p>
        </p:txBody>
      </p:sp>
      <p:sp>
        <p:nvSpPr>
          <p:cNvPr id="11" name="Rectangle 10"/>
          <p:cNvSpPr/>
          <p:nvPr/>
        </p:nvSpPr>
        <p:spPr>
          <a:xfrm>
            <a:off x="9757269" y="4984350"/>
            <a:ext cx="1604505" cy="7522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err="1" smtClean="0"/>
              <a:t>iGCDP</a:t>
            </a:r>
            <a:endParaRPr lang="pt-PT" b="1" dirty="0" smtClean="0"/>
          </a:p>
          <a:p>
            <a:pPr algn="ctr"/>
            <a:r>
              <a:rPr lang="pt-PT" dirty="0" smtClean="0"/>
              <a:t>3,000.00 MT</a:t>
            </a:r>
            <a:endParaRPr lang="pt-PT" dirty="0"/>
          </a:p>
        </p:txBody>
      </p:sp>
    </p:spTree>
    <p:extLst>
      <p:ext uri="{BB962C8B-B14F-4D97-AF65-F5344CB8AC3E}">
        <p14:creationId xmlns:p14="http://schemas.microsoft.com/office/powerpoint/2010/main" val="2530580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8144" y="3717278"/>
            <a:ext cx="10533630" cy="9235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400" b="1" dirty="0" smtClean="0"/>
              <a:t>+ informação brevemente!</a:t>
            </a:r>
            <a:endParaRPr lang="pt-PT" sz="2400" b="1" dirty="0"/>
          </a:p>
        </p:txBody>
      </p:sp>
    </p:spTree>
    <p:extLst>
      <p:ext uri="{BB962C8B-B14F-4D97-AF65-F5344CB8AC3E}">
        <p14:creationId xmlns:p14="http://schemas.microsoft.com/office/powerpoint/2010/main" val="198902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Info</a:t>
            </a:r>
            <a:r>
              <a:rPr lang="pt-PT" dirty="0" smtClean="0"/>
              <a:t> - Contactos</a:t>
            </a:r>
            <a:endParaRPr lang="en-GB" dirty="0"/>
          </a:p>
        </p:txBody>
      </p:sp>
      <p:sp>
        <p:nvSpPr>
          <p:cNvPr id="4" name="Rectangle 3"/>
          <p:cNvSpPr/>
          <p:nvPr/>
        </p:nvSpPr>
        <p:spPr>
          <a:xfrm>
            <a:off x="457208" y="2244323"/>
            <a:ext cx="6133373" cy="2087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90000"/>
              </a:lnSpc>
              <a:spcBef>
                <a:spcPts val="1200"/>
              </a:spcBef>
              <a:spcAft>
                <a:spcPts val="200"/>
              </a:spcAft>
              <a:buClr>
                <a:srgbClr val="2C2C2C"/>
              </a:buClr>
            </a:pPr>
            <a:r>
              <a:rPr lang="pt-PT" sz="2000" b="1" dirty="0" smtClean="0">
                <a:solidFill>
                  <a:srgbClr val="2C2C2C"/>
                </a:solidFill>
              </a:rPr>
              <a:t>Não se contente com esta informação, procure mais!</a:t>
            </a:r>
          </a:p>
          <a:p>
            <a:pPr lvl="0" algn="ctr">
              <a:lnSpc>
                <a:spcPct val="90000"/>
              </a:lnSpc>
              <a:spcBef>
                <a:spcPts val="1200"/>
              </a:spcBef>
              <a:spcAft>
                <a:spcPts val="200"/>
              </a:spcAft>
              <a:buClr>
                <a:srgbClr val="2C2C2C"/>
              </a:buClr>
            </a:pPr>
            <a:r>
              <a:rPr lang="pt-PT" dirty="0" err="1" smtClean="0">
                <a:solidFill>
                  <a:srgbClr val="2C2C2C"/>
                </a:solidFill>
              </a:rPr>
              <a:t>MyAIESEC</a:t>
            </a:r>
            <a:r>
              <a:rPr lang="pt-PT" dirty="0" smtClean="0">
                <a:solidFill>
                  <a:srgbClr val="2C2C2C"/>
                </a:solidFill>
              </a:rPr>
              <a:t> – </a:t>
            </a:r>
            <a:r>
              <a:rPr lang="pt-PT" dirty="0" smtClean="0">
                <a:solidFill>
                  <a:srgbClr val="2C2C2C"/>
                </a:solidFill>
                <a:hlinkClick r:id="rId2"/>
              </a:rPr>
              <a:t>http://www.myaiesec.net</a:t>
            </a:r>
            <a:r>
              <a:rPr lang="pt-PT" dirty="0" smtClean="0">
                <a:solidFill>
                  <a:srgbClr val="2C2C2C"/>
                </a:solidFill>
              </a:rPr>
              <a:t> </a:t>
            </a:r>
          </a:p>
          <a:p>
            <a:pPr lvl="0" algn="ctr">
              <a:lnSpc>
                <a:spcPct val="90000"/>
              </a:lnSpc>
              <a:spcBef>
                <a:spcPts val="1200"/>
              </a:spcBef>
              <a:spcAft>
                <a:spcPts val="200"/>
              </a:spcAft>
              <a:buClr>
                <a:srgbClr val="2C2C2C"/>
              </a:buClr>
            </a:pPr>
            <a:r>
              <a:rPr lang="pt-PT" dirty="0" smtClean="0">
                <a:solidFill>
                  <a:srgbClr val="2C2C2C"/>
                </a:solidFill>
              </a:rPr>
              <a:t>GIS – </a:t>
            </a:r>
            <a:r>
              <a:rPr lang="pt-PT" dirty="0" smtClean="0">
                <a:solidFill>
                  <a:srgbClr val="2C2C2C"/>
                </a:solidFill>
                <a:hlinkClick r:id="rId3"/>
              </a:rPr>
              <a:t>http://experience.aiesec.org</a:t>
            </a:r>
            <a:r>
              <a:rPr lang="pt-PT" dirty="0" smtClean="0">
                <a:solidFill>
                  <a:srgbClr val="2C2C2C"/>
                </a:solidFill>
              </a:rPr>
              <a:t> </a:t>
            </a:r>
          </a:p>
        </p:txBody>
      </p:sp>
      <p:sp>
        <p:nvSpPr>
          <p:cNvPr id="5" name="Rectangle 4"/>
          <p:cNvSpPr/>
          <p:nvPr/>
        </p:nvSpPr>
        <p:spPr>
          <a:xfrm>
            <a:off x="5224738" y="4524492"/>
            <a:ext cx="3467811" cy="20875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90000"/>
              </a:lnSpc>
              <a:spcBef>
                <a:spcPts val="1200"/>
              </a:spcBef>
              <a:spcAft>
                <a:spcPts val="200"/>
              </a:spcAft>
              <a:buClr>
                <a:srgbClr val="2C2C2C"/>
              </a:buClr>
            </a:pPr>
            <a:r>
              <a:rPr lang="pt-PT" sz="2000" b="1" dirty="0" smtClean="0">
                <a:solidFill>
                  <a:srgbClr val="2C2C2C"/>
                </a:solidFill>
              </a:rPr>
              <a:t>MCVP </a:t>
            </a:r>
            <a:r>
              <a:rPr lang="pt-PT" sz="2000" b="1" dirty="0" err="1" smtClean="0">
                <a:solidFill>
                  <a:srgbClr val="2C2C2C"/>
                </a:solidFill>
              </a:rPr>
              <a:t>Finance</a:t>
            </a:r>
            <a:r>
              <a:rPr lang="pt-PT" sz="2000" b="1" dirty="0" smtClean="0">
                <a:solidFill>
                  <a:srgbClr val="2C2C2C"/>
                </a:solidFill>
              </a:rPr>
              <a:t>: Rúben Lima</a:t>
            </a:r>
          </a:p>
          <a:p>
            <a:pPr lvl="0" algn="ctr">
              <a:lnSpc>
                <a:spcPct val="90000"/>
              </a:lnSpc>
              <a:spcBef>
                <a:spcPts val="1200"/>
              </a:spcBef>
              <a:spcAft>
                <a:spcPts val="200"/>
              </a:spcAft>
              <a:buClr>
                <a:srgbClr val="2C2C2C"/>
              </a:buClr>
            </a:pPr>
            <a:r>
              <a:rPr lang="pt-PT" dirty="0" smtClean="0">
                <a:solidFill>
                  <a:srgbClr val="2C2C2C"/>
                </a:solidFill>
              </a:rPr>
              <a:t>Email: ruben.lima@aiesec.net</a:t>
            </a:r>
          </a:p>
          <a:p>
            <a:pPr lvl="0" algn="ctr">
              <a:lnSpc>
                <a:spcPct val="90000"/>
              </a:lnSpc>
              <a:spcBef>
                <a:spcPts val="1200"/>
              </a:spcBef>
              <a:spcAft>
                <a:spcPts val="200"/>
              </a:spcAft>
              <a:buClr>
                <a:srgbClr val="2C2C2C"/>
              </a:buClr>
            </a:pPr>
            <a:r>
              <a:rPr lang="pt-PT" dirty="0" smtClean="0">
                <a:solidFill>
                  <a:srgbClr val="2C2C2C"/>
                </a:solidFill>
              </a:rPr>
              <a:t>Telemóvel: 84 242 4108</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92549" y="4501590"/>
            <a:ext cx="3165715" cy="2110476"/>
          </a:xfrm>
          <a:prstGeom prst="rect">
            <a:avLst/>
          </a:prstGeom>
        </p:spPr>
      </p:pic>
    </p:spTree>
    <p:extLst>
      <p:ext uri="{BB962C8B-B14F-4D97-AF65-F5344CB8AC3E}">
        <p14:creationId xmlns:p14="http://schemas.microsoft.com/office/powerpoint/2010/main" val="2651104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Finanças e Exchange</a:t>
            </a:r>
            <a:endParaRPr lang="en-GB" dirty="0"/>
          </a:p>
        </p:txBody>
      </p:sp>
      <p:sp>
        <p:nvSpPr>
          <p:cNvPr id="4" name="Rectangle 3"/>
          <p:cNvSpPr/>
          <p:nvPr/>
        </p:nvSpPr>
        <p:spPr>
          <a:xfrm>
            <a:off x="976923" y="2725947"/>
            <a:ext cx="10259827" cy="983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smtClean="0"/>
              <a:t>Em termos financeiros, é crucial proporcionar à organização uma plataforma financeira sustentável para aumentar o impacto da AIESEC e tornar possível a realização das suas </a:t>
            </a:r>
            <a:r>
              <a:rPr lang="pt-PT" dirty="0" err="1" smtClean="0"/>
              <a:t>actividades</a:t>
            </a:r>
            <a:r>
              <a:rPr lang="pt-PT" dirty="0" smtClean="0"/>
              <a:t> numa </a:t>
            </a:r>
            <a:r>
              <a:rPr lang="pt-PT" dirty="0" err="1" smtClean="0"/>
              <a:t>perspectiva</a:t>
            </a:r>
            <a:r>
              <a:rPr lang="pt-PT" dirty="0" smtClean="0"/>
              <a:t> de longo prazo. </a:t>
            </a:r>
          </a:p>
        </p:txBody>
      </p:sp>
      <p:sp>
        <p:nvSpPr>
          <p:cNvPr id="5" name="Rectangle 4"/>
          <p:cNvSpPr/>
          <p:nvPr/>
        </p:nvSpPr>
        <p:spPr>
          <a:xfrm>
            <a:off x="976924" y="4103066"/>
            <a:ext cx="10259827" cy="15644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dirty="0" smtClean="0"/>
              <a:t>A </a:t>
            </a:r>
            <a:r>
              <a:rPr lang="pt-PT" dirty="0" smtClean="0"/>
              <a:t>área de finanças suporta </a:t>
            </a:r>
            <a:r>
              <a:rPr lang="pt-PT" dirty="0" err="1" smtClean="0"/>
              <a:t>directamente</a:t>
            </a:r>
            <a:r>
              <a:rPr lang="pt-PT" dirty="0" smtClean="0"/>
              <a:t> as áreas operacionais (OGX e ICX) com os recursos financeiros necessários, de modo a que se consiga chegar a mais </a:t>
            </a:r>
            <a:r>
              <a:rPr lang="pt-PT" dirty="0" err="1" smtClean="0"/>
              <a:t>stakeholders</a:t>
            </a:r>
            <a:r>
              <a:rPr lang="pt-PT" dirty="0" smtClean="0"/>
              <a:t> (investimento em promoção) para obter maior número de intercâmbios, e com maior qualidade (investimento em logística). </a:t>
            </a:r>
          </a:p>
          <a:p>
            <a:pPr algn="just"/>
            <a:r>
              <a:rPr lang="pt-PT" dirty="0" smtClean="0"/>
              <a:t>A área deve também dar suporte </a:t>
            </a:r>
            <a:r>
              <a:rPr lang="pt-PT" dirty="0" smtClean="0"/>
              <a:t>aos membros do comité, </a:t>
            </a:r>
            <a:r>
              <a:rPr lang="pt-PT" dirty="0" smtClean="0"/>
              <a:t>por exemplo nas condições de trabalho. Deste modo é que Finanças está ligado ao número de experiências da sua entidade (membros e intercâmbios).</a:t>
            </a:r>
            <a:endParaRPr lang="en-GB" dirty="0"/>
          </a:p>
        </p:txBody>
      </p:sp>
    </p:spTree>
    <p:extLst>
      <p:ext uri="{BB962C8B-B14F-4D97-AF65-F5344CB8AC3E}">
        <p14:creationId xmlns:p14="http://schemas.microsoft.com/office/powerpoint/2010/main" val="387286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Finanças e o comité Local</a:t>
            </a:r>
            <a:endParaRPr lang="en-GB" dirty="0"/>
          </a:p>
        </p:txBody>
      </p:sp>
      <p:sp>
        <p:nvSpPr>
          <p:cNvPr id="4" name="Rectangle 3"/>
          <p:cNvSpPr/>
          <p:nvPr/>
        </p:nvSpPr>
        <p:spPr>
          <a:xfrm>
            <a:off x="829200" y="2706549"/>
            <a:ext cx="10533600" cy="7595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Contabilidade:</a:t>
            </a:r>
            <a:r>
              <a:rPr lang="pt-PT" dirty="0" smtClean="0"/>
              <a:t> A contabilidade é uma responsabilidade, uma obrigação </a:t>
            </a:r>
            <a:r>
              <a:rPr lang="pt-PT" dirty="0"/>
              <a:t>moral ou legal, </a:t>
            </a:r>
            <a:r>
              <a:rPr lang="pt-PT" dirty="0" smtClean="0"/>
              <a:t>colocada </a:t>
            </a:r>
            <a:r>
              <a:rPr lang="pt-PT" dirty="0"/>
              <a:t>sobre um indivíduo, grupo ou organização, para explicar como os </a:t>
            </a:r>
            <a:r>
              <a:rPr lang="pt-PT" dirty="0" smtClean="0"/>
              <a:t>fundos e </a:t>
            </a:r>
            <a:r>
              <a:rPr lang="pt-PT" dirty="0"/>
              <a:t>equipamentos </a:t>
            </a:r>
            <a:r>
              <a:rPr lang="pt-PT" dirty="0" smtClean="0"/>
              <a:t>têm </a:t>
            </a:r>
            <a:r>
              <a:rPr lang="pt-PT" dirty="0"/>
              <a:t>sido </a:t>
            </a:r>
            <a:r>
              <a:rPr lang="pt-PT" dirty="0" smtClean="0"/>
              <a:t>utilizados. </a:t>
            </a:r>
          </a:p>
        </p:txBody>
      </p:sp>
      <p:sp>
        <p:nvSpPr>
          <p:cNvPr id="3" name="Rectangle 2"/>
          <p:cNvSpPr/>
          <p:nvPr/>
        </p:nvSpPr>
        <p:spPr>
          <a:xfrm>
            <a:off x="4497407" y="1965456"/>
            <a:ext cx="3195105" cy="461665"/>
          </a:xfrm>
          <a:prstGeom prst="rect">
            <a:avLst/>
          </a:prstGeom>
        </p:spPr>
        <p:txBody>
          <a:bodyPr wrap="none">
            <a:spAutoFit/>
          </a:bodyPr>
          <a:lstStyle/>
          <a:p>
            <a:pPr algn="just"/>
            <a:r>
              <a:rPr lang="pt-PT" sz="2400" b="1" dirty="0"/>
              <a:t>Princípios de Finanças:</a:t>
            </a:r>
          </a:p>
        </p:txBody>
      </p:sp>
      <p:sp>
        <p:nvSpPr>
          <p:cNvPr id="6" name="Rectangle 5"/>
          <p:cNvSpPr/>
          <p:nvPr/>
        </p:nvSpPr>
        <p:spPr>
          <a:xfrm>
            <a:off x="829200" y="3691126"/>
            <a:ext cx="10533600" cy="9671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Transparência:</a:t>
            </a:r>
            <a:r>
              <a:rPr lang="pt-PT" dirty="0" smtClean="0"/>
              <a:t> </a:t>
            </a:r>
            <a:r>
              <a:rPr lang="pt-PT" dirty="0"/>
              <a:t>Os sistemas devem ser estabelecidos segundo o qual todas as informações financeiras são registradas com precisão e apresentados de forma clara, e pode ser facilmente divulgado para aqueles que têm o direito de solicitá-lo. Se isso não for alcançado, pode dar a impressão de que há algo a esconder.</a:t>
            </a:r>
            <a:endParaRPr lang="pt-PT" dirty="0" smtClean="0"/>
          </a:p>
        </p:txBody>
      </p:sp>
      <p:sp>
        <p:nvSpPr>
          <p:cNvPr id="11" name="Rectangle 10"/>
          <p:cNvSpPr/>
          <p:nvPr/>
        </p:nvSpPr>
        <p:spPr>
          <a:xfrm>
            <a:off x="829200" y="4883309"/>
            <a:ext cx="10533600" cy="12021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Coerência:</a:t>
            </a:r>
            <a:r>
              <a:rPr lang="pt-PT" dirty="0" smtClean="0"/>
              <a:t> </a:t>
            </a:r>
            <a:r>
              <a:rPr lang="pt-PT" dirty="0"/>
              <a:t>Os sistemas financeiros de uma organização devem ser consistentes ao longo dos anos para que possam ser feitas comparações, tendências analisadas e transparência facilitada. Isto não quer dizer que os sistemas não podem ser refinados. Mas abordagens incoerentes a gestão financeira </a:t>
            </a:r>
            <a:r>
              <a:rPr lang="pt-PT" dirty="0" smtClean="0"/>
              <a:t>podem </a:t>
            </a:r>
            <a:r>
              <a:rPr lang="pt-PT" dirty="0"/>
              <a:t>ser </a:t>
            </a:r>
            <a:r>
              <a:rPr lang="pt-PT" dirty="0" smtClean="0"/>
              <a:t>vistas </a:t>
            </a:r>
            <a:r>
              <a:rPr lang="pt-PT" dirty="0"/>
              <a:t>como uma indicação de manipulação por parte de indivíduos</a:t>
            </a:r>
            <a:r>
              <a:rPr lang="pt-PT" dirty="0" smtClean="0"/>
              <a:t>.</a:t>
            </a:r>
            <a:endParaRPr lang="pt-PT" dirty="0" smtClean="0"/>
          </a:p>
        </p:txBody>
      </p:sp>
    </p:spTree>
    <p:extLst>
      <p:ext uri="{BB962C8B-B14F-4D97-AF65-F5344CB8AC3E}">
        <p14:creationId xmlns:p14="http://schemas.microsoft.com/office/powerpoint/2010/main" val="87243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Finanças e o comité Local</a:t>
            </a:r>
            <a:endParaRPr lang="en-GB" dirty="0"/>
          </a:p>
        </p:txBody>
      </p:sp>
      <p:sp>
        <p:nvSpPr>
          <p:cNvPr id="3" name="Rectangle 2"/>
          <p:cNvSpPr/>
          <p:nvPr/>
        </p:nvSpPr>
        <p:spPr>
          <a:xfrm>
            <a:off x="4497407" y="1965456"/>
            <a:ext cx="3195105" cy="461665"/>
          </a:xfrm>
          <a:prstGeom prst="rect">
            <a:avLst/>
          </a:prstGeom>
        </p:spPr>
        <p:txBody>
          <a:bodyPr wrap="none">
            <a:spAutoFit/>
          </a:bodyPr>
          <a:lstStyle/>
          <a:p>
            <a:pPr algn="just"/>
            <a:r>
              <a:rPr lang="pt-PT" sz="2400" b="1" dirty="0"/>
              <a:t>Princípios de Finanças:</a:t>
            </a:r>
          </a:p>
        </p:txBody>
      </p:sp>
      <p:sp>
        <p:nvSpPr>
          <p:cNvPr id="15" name="Rectangle 14"/>
          <p:cNvSpPr/>
          <p:nvPr/>
        </p:nvSpPr>
        <p:spPr>
          <a:xfrm>
            <a:off x="829200" y="3778191"/>
            <a:ext cx="10533600" cy="893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Documentação Padrão:</a:t>
            </a:r>
            <a:r>
              <a:rPr lang="pt-PT" dirty="0" smtClean="0"/>
              <a:t> </a:t>
            </a:r>
            <a:r>
              <a:rPr lang="pt-PT" dirty="0"/>
              <a:t>O sistema de manutenção de registros financeiros e documentação deve observar os padrões internacionalmente </a:t>
            </a:r>
            <a:r>
              <a:rPr lang="pt-PT" dirty="0" smtClean="0"/>
              <a:t>aceites </a:t>
            </a:r>
            <a:r>
              <a:rPr lang="pt-PT" dirty="0"/>
              <a:t>e princípios contábeis.</a:t>
            </a:r>
          </a:p>
        </p:txBody>
      </p:sp>
      <p:sp>
        <p:nvSpPr>
          <p:cNvPr id="16" name="Rectangle 15"/>
          <p:cNvSpPr/>
          <p:nvPr/>
        </p:nvSpPr>
        <p:spPr>
          <a:xfrm>
            <a:off x="828159" y="4955834"/>
            <a:ext cx="10533600" cy="13993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Integridade: </a:t>
            </a:r>
            <a:r>
              <a:rPr lang="pt-PT" dirty="0" smtClean="0"/>
              <a:t>ou </a:t>
            </a:r>
            <a:r>
              <a:rPr lang="pt-PT" dirty="0"/>
              <a:t>honestidade e confiabilidade - de uma organização, e os indivíduos dentro dela, tem </a:t>
            </a:r>
            <a:r>
              <a:rPr lang="pt-PT" dirty="0" smtClean="0"/>
              <a:t>de </a:t>
            </a:r>
            <a:r>
              <a:rPr lang="pt-PT" dirty="0"/>
              <a:t>ser </a:t>
            </a:r>
            <a:r>
              <a:rPr lang="pt-PT" dirty="0" smtClean="0"/>
              <a:t>inquestionável para </a:t>
            </a:r>
            <a:r>
              <a:rPr lang="pt-PT" dirty="0"/>
              <a:t>a gestão financeira adequada. Para alcançar este </a:t>
            </a:r>
            <a:r>
              <a:rPr lang="pt-PT" dirty="0" err="1"/>
              <a:t>objectivo</a:t>
            </a:r>
            <a:r>
              <a:rPr lang="pt-PT" dirty="0"/>
              <a:t> não </a:t>
            </a:r>
            <a:r>
              <a:rPr lang="pt-PT" dirty="0" smtClean="0"/>
              <a:t>devem </a:t>
            </a:r>
            <a:r>
              <a:rPr lang="pt-PT" dirty="0"/>
              <a:t>haver dúvidas sobre como os fundos são utilizados, os registos devem ser um verdadeiro reflexo da realidade e procedimentos adequados são estabelecidos e seguidos por todos os membros.</a:t>
            </a:r>
            <a:endParaRPr lang="pt-PT" dirty="0" smtClean="0"/>
          </a:p>
        </p:txBody>
      </p:sp>
      <p:sp>
        <p:nvSpPr>
          <p:cNvPr id="17" name="Rectangle 16"/>
          <p:cNvSpPr/>
          <p:nvPr/>
        </p:nvSpPr>
        <p:spPr>
          <a:xfrm>
            <a:off x="829200" y="2525508"/>
            <a:ext cx="10533600" cy="96819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a:t>Financiamento não </a:t>
            </a:r>
            <a:r>
              <a:rPr lang="pt-PT" b="1" dirty="0" smtClean="0"/>
              <a:t>deficitário:</a:t>
            </a:r>
            <a:r>
              <a:rPr lang="pt-PT" dirty="0" smtClean="0"/>
              <a:t> </a:t>
            </a:r>
            <a:r>
              <a:rPr lang="pt-PT" dirty="0"/>
              <a:t>Uma organização não deve </a:t>
            </a:r>
            <a:r>
              <a:rPr lang="pt-PT" dirty="0" smtClean="0"/>
              <a:t>propor-se a </a:t>
            </a:r>
            <a:r>
              <a:rPr lang="pt-PT" dirty="0"/>
              <a:t>atingir os seus </a:t>
            </a:r>
            <a:r>
              <a:rPr lang="pt-PT" dirty="0" err="1"/>
              <a:t>objectivos</a:t>
            </a:r>
            <a:r>
              <a:rPr lang="pt-PT" dirty="0"/>
              <a:t> até que esteja confiante de que terá fundos suficientes para cobrir todas as suas atividades. Fazer o contrário é assumir compromissos que não podem ser </a:t>
            </a:r>
            <a:r>
              <a:rPr lang="pt-PT" dirty="0" smtClean="0"/>
              <a:t>cumpridos </a:t>
            </a:r>
            <a:r>
              <a:rPr lang="pt-PT" dirty="0"/>
              <a:t>e utilizar recursos que </a:t>
            </a:r>
            <a:r>
              <a:rPr lang="pt-PT" dirty="0" smtClean="0"/>
              <a:t>podem </a:t>
            </a:r>
            <a:r>
              <a:rPr lang="pt-PT" dirty="0"/>
              <a:t>vir a ser desperdiçados.</a:t>
            </a:r>
            <a:endParaRPr lang="pt-PT" dirty="0" smtClean="0"/>
          </a:p>
        </p:txBody>
      </p:sp>
    </p:spTree>
    <p:extLst>
      <p:ext uri="{BB962C8B-B14F-4D97-AF65-F5344CB8AC3E}">
        <p14:creationId xmlns:p14="http://schemas.microsoft.com/office/powerpoint/2010/main" val="238402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Finanças e o comité Local</a:t>
            </a:r>
            <a:endParaRPr lang="en-GB" dirty="0"/>
          </a:p>
        </p:txBody>
      </p:sp>
      <p:sp>
        <p:nvSpPr>
          <p:cNvPr id="15" name="Rectangle 14"/>
          <p:cNvSpPr/>
          <p:nvPr/>
        </p:nvSpPr>
        <p:spPr>
          <a:xfrm>
            <a:off x="347295" y="3273234"/>
            <a:ext cx="5561792" cy="24719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Planeamento:</a:t>
            </a:r>
            <a:r>
              <a:rPr lang="pt-PT" dirty="0" smtClean="0"/>
              <a:t> </a:t>
            </a:r>
            <a:r>
              <a:rPr lang="pt-PT" dirty="0" smtClean="0"/>
              <a:t>Trata-se de uma fase fundamental </a:t>
            </a:r>
            <a:r>
              <a:rPr lang="pt-PT" dirty="0"/>
              <a:t>para </a:t>
            </a:r>
            <a:r>
              <a:rPr lang="pt-PT" dirty="0" smtClean="0"/>
              <a:t>qualquer processo de gestão </a:t>
            </a:r>
            <a:r>
              <a:rPr lang="pt-PT" dirty="0"/>
              <a:t>e envolve olhar à frente para preparar o melhor possível para o futuro. No curso de colocar um plano em </a:t>
            </a:r>
            <a:r>
              <a:rPr lang="pt-PT" dirty="0" smtClean="0"/>
              <a:t>prática, os </a:t>
            </a:r>
            <a:r>
              <a:rPr lang="pt-PT" dirty="0"/>
              <a:t>gestores </a:t>
            </a:r>
            <a:r>
              <a:rPr lang="pt-PT" dirty="0" smtClean="0"/>
              <a:t>irão </a:t>
            </a:r>
            <a:r>
              <a:rPr lang="pt-PT" dirty="0"/>
              <a:t>considerar várias alternativas possíveis e fazer uma série de escolhas e decisões. O </a:t>
            </a:r>
            <a:r>
              <a:rPr lang="pt-PT" dirty="0" smtClean="0"/>
              <a:t>planeamento </a:t>
            </a:r>
            <a:r>
              <a:rPr lang="pt-PT" dirty="0"/>
              <a:t>deve sempre preceder o fazer. </a:t>
            </a:r>
            <a:r>
              <a:rPr lang="pt-PT" b="1" dirty="0"/>
              <a:t>Ferramentas</a:t>
            </a:r>
            <a:r>
              <a:rPr lang="pt-PT" dirty="0"/>
              <a:t>: plano estratégico, plano de </a:t>
            </a:r>
            <a:r>
              <a:rPr lang="pt-PT" dirty="0" err="1" smtClean="0"/>
              <a:t>actividades</a:t>
            </a:r>
            <a:r>
              <a:rPr lang="pt-PT" dirty="0" smtClean="0"/>
              <a:t>, </a:t>
            </a:r>
            <a:r>
              <a:rPr lang="pt-PT" dirty="0"/>
              <a:t>orçamentos, planos de trabalho, previsão de fluxo de caixa, estudo de viabilidade ... etc. </a:t>
            </a:r>
          </a:p>
        </p:txBody>
      </p:sp>
      <p:sp>
        <p:nvSpPr>
          <p:cNvPr id="16" name="Rectangle 15"/>
          <p:cNvSpPr/>
          <p:nvPr/>
        </p:nvSpPr>
        <p:spPr>
          <a:xfrm>
            <a:off x="6297270" y="3273235"/>
            <a:ext cx="5287994" cy="24719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Organização:</a:t>
            </a:r>
            <a:r>
              <a:rPr lang="pt-PT" dirty="0" smtClean="0"/>
              <a:t> </a:t>
            </a:r>
            <a:r>
              <a:rPr lang="pt-PT" dirty="0"/>
              <a:t>Os recursos da organização - funcionários e voluntários, veículos, imóveis, dinheiro - têm de ser coordenados para garantir a implementação do plano </a:t>
            </a:r>
            <a:r>
              <a:rPr lang="pt-PT" dirty="0" smtClean="0"/>
              <a:t>que os envolve. Este </a:t>
            </a:r>
            <a:r>
              <a:rPr lang="pt-PT" dirty="0" smtClean="0"/>
              <a:t>deve </a:t>
            </a:r>
            <a:r>
              <a:rPr lang="pt-PT" dirty="0" smtClean="0"/>
              <a:t>ser </a:t>
            </a:r>
            <a:r>
              <a:rPr lang="pt-PT" dirty="0"/>
              <a:t>claro </a:t>
            </a:r>
            <a:r>
              <a:rPr lang="pt-PT" dirty="0" smtClean="0"/>
              <a:t>quanto às </a:t>
            </a:r>
            <a:r>
              <a:rPr lang="pt-PT" dirty="0" err="1" smtClean="0"/>
              <a:t>actividades</a:t>
            </a:r>
            <a:r>
              <a:rPr lang="pt-PT" dirty="0" smtClean="0"/>
              <a:t> </a:t>
            </a:r>
            <a:r>
              <a:rPr lang="pt-PT" dirty="0"/>
              <a:t>e </a:t>
            </a:r>
            <a:r>
              <a:rPr lang="pt-PT" dirty="0" smtClean="0"/>
              <a:t>responsabilidades que </a:t>
            </a:r>
            <a:r>
              <a:rPr lang="pt-PT" dirty="0"/>
              <a:t>devem ser realizadas, quando e por quem. </a:t>
            </a:r>
            <a:r>
              <a:rPr lang="pt-PT" b="1" dirty="0"/>
              <a:t>Ferramentas</a:t>
            </a:r>
            <a:r>
              <a:rPr lang="pt-PT" dirty="0"/>
              <a:t>: Compêndio, organogramas, diagramas de fluxo, descrições de cargos, política financeira, orçamentos ... etc. </a:t>
            </a:r>
          </a:p>
        </p:txBody>
      </p:sp>
      <p:sp>
        <p:nvSpPr>
          <p:cNvPr id="6" name="Rectangle 5"/>
          <p:cNvSpPr/>
          <p:nvPr/>
        </p:nvSpPr>
        <p:spPr>
          <a:xfrm>
            <a:off x="3655829" y="2257215"/>
            <a:ext cx="4878259" cy="461665"/>
          </a:xfrm>
          <a:prstGeom prst="rect">
            <a:avLst/>
          </a:prstGeom>
        </p:spPr>
        <p:txBody>
          <a:bodyPr wrap="none">
            <a:spAutoFit/>
          </a:bodyPr>
          <a:lstStyle/>
          <a:p>
            <a:pPr algn="just"/>
            <a:r>
              <a:rPr lang="pt-PT" sz="2400" b="1" dirty="0" smtClean="0"/>
              <a:t>Ferramentas para gestão financeira</a:t>
            </a:r>
            <a:endParaRPr lang="pt-PT" sz="2400" b="1" dirty="0"/>
          </a:p>
        </p:txBody>
      </p:sp>
    </p:spTree>
    <p:extLst>
      <p:ext uri="{BB962C8B-B14F-4D97-AF65-F5344CB8AC3E}">
        <p14:creationId xmlns:p14="http://schemas.microsoft.com/office/powerpoint/2010/main" val="4003699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Finanças e o comité Local</a:t>
            </a:r>
            <a:endParaRPr lang="en-GB" dirty="0"/>
          </a:p>
        </p:txBody>
      </p:sp>
      <p:sp>
        <p:nvSpPr>
          <p:cNvPr id="17" name="Rectangle 16"/>
          <p:cNvSpPr/>
          <p:nvPr/>
        </p:nvSpPr>
        <p:spPr>
          <a:xfrm>
            <a:off x="5103006" y="3183160"/>
            <a:ext cx="6715185" cy="2573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err="1" smtClean="0"/>
              <a:t>Tracking</a:t>
            </a:r>
            <a:r>
              <a:rPr lang="pt-PT" b="1" dirty="0" smtClean="0"/>
              <a:t>:</a:t>
            </a:r>
            <a:r>
              <a:rPr lang="pt-PT" dirty="0" smtClean="0"/>
              <a:t> Isto </a:t>
            </a:r>
            <a:r>
              <a:rPr lang="pt-PT" dirty="0"/>
              <a:t>envolve a produção de informação regular e atempada para os gestores e partes interessadas para fins de </a:t>
            </a:r>
            <a:r>
              <a:rPr lang="pt-PT" dirty="0" smtClean="0"/>
              <a:t>acompanhamento</a:t>
            </a:r>
            <a:r>
              <a:rPr lang="pt-PT" dirty="0" smtClean="0"/>
              <a:t>. </a:t>
            </a:r>
            <a:r>
              <a:rPr lang="pt-PT" dirty="0" err="1" smtClean="0"/>
              <a:t>Tracking</a:t>
            </a:r>
            <a:r>
              <a:rPr lang="pt-PT" dirty="0" smtClean="0"/>
              <a:t> </a:t>
            </a:r>
            <a:r>
              <a:rPr lang="pt-PT" dirty="0"/>
              <a:t>consiste em comparar o desempenho real com os planos para avaliar a eficácia dos planos, identificar pontos fracos no início e tomar </a:t>
            </a:r>
            <a:r>
              <a:rPr lang="pt-PT" dirty="0" err="1" smtClean="0"/>
              <a:t>acções</a:t>
            </a:r>
            <a:r>
              <a:rPr lang="pt-PT" dirty="0" smtClean="0"/>
              <a:t> </a:t>
            </a:r>
            <a:r>
              <a:rPr lang="pt-PT" dirty="0" err="1" smtClean="0"/>
              <a:t>correctivas</a:t>
            </a:r>
            <a:r>
              <a:rPr lang="pt-PT" dirty="0"/>
              <a:t>, se necessário. </a:t>
            </a:r>
            <a:r>
              <a:rPr lang="pt-PT" b="1" dirty="0"/>
              <a:t>Ferramentas</a:t>
            </a:r>
            <a:r>
              <a:rPr lang="pt-PT" dirty="0"/>
              <a:t>: relatórios de avaliação, relatórios de </a:t>
            </a:r>
            <a:r>
              <a:rPr lang="pt-PT" dirty="0" err="1" smtClean="0"/>
              <a:t>tracking</a:t>
            </a:r>
            <a:r>
              <a:rPr lang="pt-PT" dirty="0" smtClean="0"/>
              <a:t> </a:t>
            </a:r>
            <a:r>
              <a:rPr lang="pt-PT" dirty="0"/>
              <a:t>do orçamento, relatórios de fluxo de caixa, demonstrações financeiras, relatórios de projetos, relatórios de doadores, relatórios de auditoria, relatórios de avaliação ... etc.</a:t>
            </a:r>
            <a:endParaRPr lang="pt-PT" dirty="0" smtClean="0"/>
          </a:p>
        </p:txBody>
      </p:sp>
      <p:sp>
        <p:nvSpPr>
          <p:cNvPr id="7" name="Rectangle 6"/>
          <p:cNvSpPr/>
          <p:nvPr/>
        </p:nvSpPr>
        <p:spPr>
          <a:xfrm>
            <a:off x="453369" y="3183161"/>
            <a:ext cx="4366501" cy="25739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PT" b="1" dirty="0" smtClean="0"/>
              <a:t>Controlo:</a:t>
            </a:r>
            <a:r>
              <a:rPr lang="pt-PT" dirty="0" smtClean="0"/>
              <a:t> </a:t>
            </a:r>
            <a:r>
              <a:rPr lang="pt-PT" dirty="0"/>
              <a:t>Um sistema de </a:t>
            </a:r>
            <a:r>
              <a:rPr lang="pt-PT" dirty="0" smtClean="0"/>
              <a:t>controlo, </a:t>
            </a:r>
            <a:r>
              <a:rPr lang="pt-PT" dirty="0"/>
              <a:t>verificações e balanços são essenciais para garantir a </a:t>
            </a:r>
            <a:r>
              <a:rPr lang="pt-PT" dirty="0" err="1"/>
              <a:t>correcta</a:t>
            </a:r>
            <a:r>
              <a:rPr lang="pt-PT" dirty="0"/>
              <a:t> aplicação dos procedimentos e recursos durante a execução de programas. </a:t>
            </a:r>
            <a:r>
              <a:rPr lang="pt-PT" b="1" dirty="0"/>
              <a:t>Ferramentas</a:t>
            </a:r>
            <a:r>
              <a:rPr lang="pt-PT" dirty="0"/>
              <a:t>: Orçamentos, autoridade delegada, processo de adjudicação, de reconciliação, de auditoria interna e externa, cadastro de </a:t>
            </a:r>
            <a:r>
              <a:rPr lang="pt-PT" dirty="0" smtClean="0"/>
              <a:t>imobilizado, </a:t>
            </a:r>
            <a:r>
              <a:rPr lang="pt-PT" dirty="0"/>
              <a:t>seguro ... etc. </a:t>
            </a:r>
          </a:p>
        </p:txBody>
      </p:sp>
      <p:sp>
        <p:nvSpPr>
          <p:cNvPr id="9" name="Rectangle 8"/>
          <p:cNvSpPr/>
          <p:nvPr/>
        </p:nvSpPr>
        <p:spPr>
          <a:xfrm>
            <a:off x="3655829" y="2257215"/>
            <a:ext cx="4878259" cy="461665"/>
          </a:xfrm>
          <a:prstGeom prst="rect">
            <a:avLst/>
          </a:prstGeom>
        </p:spPr>
        <p:txBody>
          <a:bodyPr wrap="none">
            <a:spAutoFit/>
          </a:bodyPr>
          <a:lstStyle/>
          <a:p>
            <a:pPr algn="just"/>
            <a:r>
              <a:rPr lang="pt-PT" sz="2400" b="1" dirty="0" smtClean="0"/>
              <a:t>Ferramentas para gestão financeira</a:t>
            </a:r>
            <a:endParaRPr lang="pt-PT" sz="2400" b="1" dirty="0"/>
          </a:p>
        </p:txBody>
      </p:sp>
    </p:spTree>
    <p:extLst>
      <p:ext uri="{BB962C8B-B14F-4D97-AF65-F5344CB8AC3E}">
        <p14:creationId xmlns:p14="http://schemas.microsoft.com/office/powerpoint/2010/main" val="44924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orçamento</a:t>
            </a:r>
            <a:endParaRPr lang="pt-PT" dirty="0"/>
          </a:p>
        </p:txBody>
      </p:sp>
      <p:sp>
        <p:nvSpPr>
          <p:cNvPr id="4" name="Rectangle 3"/>
          <p:cNvSpPr/>
          <p:nvPr/>
        </p:nvSpPr>
        <p:spPr>
          <a:xfrm>
            <a:off x="828144" y="3088261"/>
            <a:ext cx="10533630" cy="883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Um </a:t>
            </a:r>
            <a:r>
              <a:rPr lang="pt-PT" b="1" dirty="0" smtClean="0"/>
              <a:t>orçamento</a:t>
            </a:r>
            <a:r>
              <a:rPr lang="pt-PT" dirty="0" smtClean="0"/>
              <a:t> descreve as quantias de dinheiro que a organização planeia angariar e gastar para um certo propósito, durante um determinado período de tempo. </a:t>
            </a:r>
          </a:p>
          <a:p>
            <a:pPr algn="ctr"/>
            <a:r>
              <a:rPr lang="pt-PT" dirty="0" smtClean="0">
                <a:solidFill>
                  <a:schemeClr val="tx1"/>
                </a:solidFill>
              </a:rPr>
              <a:t>O </a:t>
            </a:r>
            <a:r>
              <a:rPr lang="pt-PT" dirty="0">
                <a:solidFill>
                  <a:schemeClr val="tx1"/>
                </a:solidFill>
              </a:rPr>
              <a:t>orçamento é a principal ferramenta de planeamento financeiro na organização. </a:t>
            </a:r>
          </a:p>
        </p:txBody>
      </p:sp>
      <p:sp>
        <p:nvSpPr>
          <p:cNvPr id="5" name="Rectangle 4"/>
          <p:cNvSpPr/>
          <p:nvPr/>
        </p:nvSpPr>
        <p:spPr>
          <a:xfrm>
            <a:off x="828144" y="4295959"/>
            <a:ext cx="10533630" cy="883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PT" dirty="0" smtClean="0"/>
              <a:t>&gt; Controlar os recursos</a:t>
            </a:r>
          </a:p>
          <a:p>
            <a:pPr algn="ctr"/>
            <a:r>
              <a:rPr lang="pt-PT" dirty="0" smtClean="0"/>
              <a:t>&gt; Motivar a gestão para entrega e alcance de metas orçamentais.</a:t>
            </a:r>
          </a:p>
          <a:p>
            <a:pPr algn="r"/>
            <a:r>
              <a:rPr lang="pt-PT" dirty="0" smtClean="0"/>
              <a:t>&gt; Avaliar a performance dos gestores</a:t>
            </a:r>
            <a:endParaRPr lang="pt-PT"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pRincípios</a:t>
            </a:r>
            <a:r>
              <a:rPr lang="pt-PT" dirty="0" smtClean="0"/>
              <a:t> de orçamento</a:t>
            </a:r>
            <a:endParaRPr lang="pt-PT" dirty="0"/>
          </a:p>
        </p:txBody>
      </p:sp>
      <p:sp>
        <p:nvSpPr>
          <p:cNvPr id="3" name="Content Placeholder 2"/>
          <p:cNvSpPr>
            <a:spLocks noGrp="1"/>
          </p:cNvSpPr>
          <p:nvPr>
            <p:ph idx="1"/>
          </p:nvPr>
        </p:nvSpPr>
        <p:spPr/>
        <p:txBody>
          <a:bodyPr/>
          <a:lstStyle/>
          <a:p>
            <a:endParaRPr lang="pt-PT" dirty="0" smtClean="0"/>
          </a:p>
          <a:p>
            <a:endParaRPr lang="pt-PT" dirty="0"/>
          </a:p>
        </p:txBody>
      </p:sp>
      <p:sp>
        <p:nvSpPr>
          <p:cNvPr id="4" name="Rectangle 3"/>
          <p:cNvSpPr/>
          <p:nvPr/>
        </p:nvSpPr>
        <p:spPr>
          <a:xfrm>
            <a:off x="828144" y="3027882"/>
            <a:ext cx="10533630" cy="23032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Arial" panose="020B0604020202020204" pitchFamily="34" charset="0"/>
              <a:buChar char="•"/>
            </a:pPr>
            <a:r>
              <a:rPr lang="pt-PT" sz="2000" dirty="0"/>
              <a:t>Define metas e estratégias.</a:t>
            </a:r>
          </a:p>
          <a:p>
            <a:pPr marL="342900" indent="-342900" algn="ctr">
              <a:buFont typeface="Arial" panose="020B0604020202020204" pitchFamily="34" charset="0"/>
              <a:buChar char="•"/>
            </a:pPr>
            <a:r>
              <a:rPr lang="pt-PT" sz="2000" dirty="0"/>
              <a:t>Ser transparente</a:t>
            </a:r>
          </a:p>
          <a:p>
            <a:pPr marL="342900" indent="-342900" algn="ctr">
              <a:buFont typeface="Arial" panose="020B0604020202020204" pitchFamily="34" charset="0"/>
              <a:buChar char="•"/>
            </a:pPr>
            <a:r>
              <a:rPr lang="pt-PT" sz="2000" dirty="0"/>
              <a:t>Traduzir </a:t>
            </a:r>
            <a:r>
              <a:rPr lang="pt-PT" sz="2000" dirty="0" err="1"/>
              <a:t>actividades</a:t>
            </a:r>
            <a:r>
              <a:rPr lang="pt-PT" sz="2000" dirty="0"/>
              <a:t> em números</a:t>
            </a:r>
          </a:p>
          <a:p>
            <a:pPr marL="342900" indent="-342900" algn="ctr">
              <a:buFont typeface="Arial" panose="020B0604020202020204" pitchFamily="34" charset="0"/>
              <a:buChar char="•"/>
            </a:pPr>
            <a:r>
              <a:rPr lang="pt-PT" sz="2000" dirty="0"/>
              <a:t>Ter clareza das necessidades do comité</a:t>
            </a:r>
          </a:p>
          <a:p>
            <a:pPr marL="342900" indent="-342900" algn="ctr">
              <a:buFont typeface="Arial" panose="020B0604020202020204" pitchFamily="34" charset="0"/>
              <a:buChar char="•"/>
            </a:pPr>
            <a:r>
              <a:rPr lang="pt-PT" sz="2000" dirty="0"/>
              <a:t>Estabelecer limites de uso de </a:t>
            </a:r>
            <a:r>
              <a:rPr lang="pt-PT" sz="2000" dirty="0" smtClean="0"/>
              <a:t>recursos</a:t>
            </a:r>
            <a:endParaRPr lang="pt-PT" sz="2000" dirty="0"/>
          </a:p>
          <a:p>
            <a:pPr marL="342900" indent="-342900" algn="ctr">
              <a:buFont typeface="Arial" panose="020B0604020202020204" pitchFamily="34" charset="0"/>
              <a:buChar char="•"/>
            </a:pPr>
            <a:r>
              <a:rPr lang="pt-PT" sz="2000" dirty="0"/>
              <a:t>Usar o orçamento como guia</a:t>
            </a:r>
          </a:p>
          <a:p>
            <a:pPr marL="342900" indent="-342900" algn="ctr">
              <a:buFont typeface="Arial" panose="020B0604020202020204" pitchFamily="34" charset="0"/>
              <a:buChar char="•"/>
            </a:pPr>
            <a:r>
              <a:rPr lang="pt-PT" sz="2000" dirty="0"/>
              <a:t>Rever o orçamento de acordo com a </a:t>
            </a:r>
            <a:r>
              <a:rPr lang="pt-PT" sz="2000" dirty="0" smtClean="0"/>
              <a:t>performance</a:t>
            </a:r>
            <a:endParaRPr lang="pt-PT"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NEC">
      <a:dk1>
        <a:srgbClr val="FCD118"/>
      </a:dk1>
      <a:lt1>
        <a:srgbClr val="2C2C2C"/>
      </a:lt1>
      <a:dk2>
        <a:srgbClr val="FCD118"/>
      </a:dk2>
      <a:lt2>
        <a:srgbClr val="2C2C2C"/>
      </a:lt2>
      <a:accent1>
        <a:srgbClr val="C0951A"/>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ustom 1">
      <a:majorFont>
        <a:latin typeface="Stencil"/>
        <a:ea typeface=""/>
        <a:cs typeface=""/>
      </a:majorFont>
      <a:minorFont>
        <a:latin typeface="Corbel"/>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9240</TotalTime>
  <Words>2774</Words>
  <Application>Microsoft Office PowerPoint</Application>
  <PresentationFormat>Widescreen</PresentationFormat>
  <Paragraphs>158</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Corbel</vt:lpstr>
      <vt:lpstr>Stencil</vt:lpstr>
      <vt:lpstr>Wingdings</vt:lpstr>
      <vt:lpstr>Banded</vt:lpstr>
      <vt:lpstr>National  Education   Cycle</vt:lpstr>
      <vt:lpstr>Finanças</vt:lpstr>
      <vt:lpstr>Finanças e Exchange</vt:lpstr>
      <vt:lpstr>Finanças e o comité Local</vt:lpstr>
      <vt:lpstr>Finanças e o comité Local</vt:lpstr>
      <vt:lpstr>Finanças e o comité Local</vt:lpstr>
      <vt:lpstr>Finanças e o comité Local</vt:lpstr>
      <vt:lpstr>orçamento</vt:lpstr>
      <vt:lpstr>pRincípios de orçamento</vt:lpstr>
      <vt:lpstr>Planeamento Financeiro e Previsão</vt:lpstr>
      <vt:lpstr>Planeamento Financeiro e Previsão</vt:lpstr>
      <vt:lpstr>Planeamento Financeiro e Previsão</vt:lpstr>
      <vt:lpstr>Planeamento Financeiro e Previsão</vt:lpstr>
      <vt:lpstr>Gestão de risco Financeiro</vt:lpstr>
      <vt:lpstr>Gestão de risco Financeiro</vt:lpstr>
      <vt:lpstr>Gestão de reservas</vt:lpstr>
      <vt:lpstr>Geração de reeiceitas</vt:lpstr>
      <vt:lpstr>Relatórios e bases financeiras</vt:lpstr>
      <vt:lpstr>Processos em finanças</vt:lpstr>
      <vt:lpstr>Cash flow &amp; Revenues &amp; Expenses</vt:lpstr>
      <vt:lpstr>previsão de fluxo de caixa</vt:lpstr>
      <vt:lpstr>Petty cash</vt:lpstr>
      <vt:lpstr>Legalidade</vt:lpstr>
      <vt:lpstr>Legalidade</vt:lpstr>
      <vt:lpstr>Objectivos de auditoria</vt:lpstr>
      <vt:lpstr>Modelo financeiro</vt:lpstr>
      <vt:lpstr>Modelo financeiro</vt:lpstr>
      <vt:lpstr>PowerPoint Presentation</vt:lpstr>
      <vt:lpstr>Info - Contactos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c:title>
  <dc:creator>user hp</dc:creator>
  <cp:lastModifiedBy>Rúben Lima</cp:lastModifiedBy>
  <cp:revision>124</cp:revision>
  <dcterms:created xsi:type="dcterms:W3CDTF">2014-08-26T16:51:21Z</dcterms:created>
  <dcterms:modified xsi:type="dcterms:W3CDTF">2014-10-07T12:14:50Z</dcterms:modified>
</cp:coreProperties>
</file>