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9" r:id="rId1"/>
  </p:sldMasterIdLst>
  <p:notesMasterIdLst>
    <p:notesMasterId r:id="rId40"/>
  </p:notesMasterIdLst>
  <p:sldIdLst>
    <p:sldId id="256" r:id="rId2"/>
    <p:sldId id="259" r:id="rId3"/>
    <p:sldId id="261" r:id="rId4"/>
    <p:sldId id="260" r:id="rId5"/>
    <p:sldId id="272" r:id="rId6"/>
    <p:sldId id="274" r:id="rId7"/>
    <p:sldId id="269" r:id="rId8"/>
    <p:sldId id="273" r:id="rId9"/>
    <p:sldId id="265" r:id="rId10"/>
    <p:sldId id="275" r:id="rId11"/>
    <p:sldId id="267" r:id="rId12"/>
    <p:sldId id="270" r:id="rId13"/>
    <p:sldId id="271" r:id="rId14"/>
    <p:sldId id="266" r:id="rId15"/>
    <p:sldId id="277" r:id="rId16"/>
    <p:sldId id="279" r:id="rId17"/>
    <p:sldId id="278" r:id="rId18"/>
    <p:sldId id="264" r:id="rId19"/>
    <p:sldId id="276" r:id="rId20"/>
    <p:sldId id="285" r:id="rId21"/>
    <p:sldId id="286" r:id="rId22"/>
    <p:sldId id="263" r:id="rId23"/>
    <p:sldId id="284" r:id="rId24"/>
    <p:sldId id="283" r:id="rId25"/>
    <p:sldId id="282" r:id="rId26"/>
    <p:sldId id="262" r:id="rId27"/>
    <p:sldId id="281" r:id="rId28"/>
    <p:sldId id="280" r:id="rId29"/>
    <p:sldId id="268" r:id="rId30"/>
    <p:sldId id="291" r:id="rId31"/>
    <p:sldId id="292" r:id="rId32"/>
    <p:sldId id="290" r:id="rId33"/>
    <p:sldId id="289" r:id="rId34"/>
    <p:sldId id="288" r:id="rId35"/>
    <p:sldId id="287" r:id="rId36"/>
    <p:sldId id="293" r:id="rId37"/>
    <p:sldId id="296" r:id="rId38"/>
    <p:sldId id="294" r:id="rId39"/>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0" autoAdjust="0"/>
    <p:restoredTop sz="91304" autoAdjust="0"/>
  </p:normalViewPr>
  <p:slideViewPr>
    <p:cSldViewPr snapToGrid="0">
      <p:cViewPr varScale="1">
        <p:scale>
          <a:sx n="69" d="100"/>
          <a:sy n="69" d="100"/>
        </p:scale>
        <p:origin x="708" y="72"/>
      </p:cViewPr>
      <p:guideLst>
        <p:guide orient="horz" pos="2160"/>
        <p:guide pos="3840"/>
      </p:guideLst>
    </p:cSldViewPr>
  </p:slideViewPr>
  <p:outlineViewPr>
    <p:cViewPr>
      <p:scale>
        <a:sx n="33" d="100"/>
        <a:sy n="33" d="100"/>
      </p:scale>
      <p:origin x="0" y="56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B5DA93-8292-495B-B15B-D6AC9B239B8A}"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D7FFE643-9589-4640-9F4B-E8F225E1A9E1}">
      <dgm:prSet phldrT="[Text]" custT="1"/>
      <dgm:spPr/>
      <dgm:t>
        <a:bodyPr/>
        <a:lstStyle/>
        <a:p>
          <a:r>
            <a:rPr lang="en-US" sz="1600" dirty="0" smtClean="0"/>
            <a:t>Success</a:t>
          </a:r>
          <a:endParaRPr lang="en-US" sz="1600" dirty="0"/>
        </a:p>
      </dgm:t>
    </dgm:pt>
    <dgm:pt modelId="{E2C348BA-E6DB-4EAA-BD2A-E3618814CB95}" type="parTrans" cxnId="{BD4DEEFE-4D27-43FB-B542-2012B69178ED}">
      <dgm:prSet/>
      <dgm:spPr/>
      <dgm:t>
        <a:bodyPr/>
        <a:lstStyle/>
        <a:p>
          <a:endParaRPr lang="en-US" sz="1600"/>
        </a:p>
      </dgm:t>
    </dgm:pt>
    <dgm:pt modelId="{A53C5C8C-A114-4B22-9AF9-364E7EB7BD28}" type="sibTrans" cxnId="{BD4DEEFE-4D27-43FB-B542-2012B69178ED}">
      <dgm:prSet/>
      <dgm:spPr/>
      <dgm:t>
        <a:bodyPr/>
        <a:lstStyle/>
        <a:p>
          <a:endParaRPr lang="en-US" sz="1600"/>
        </a:p>
      </dgm:t>
    </dgm:pt>
    <dgm:pt modelId="{678292B8-2858-47BB-B479-542284CA6C1A}">
      <dgm:prSet phldrT="[Text]" custT="1"/>
      <dgm:spPr/>
      <dgm:t>
        <a:bodyPr/>
        <a:lstStyle/>
        <a:p>
          <a:r>
            <a:rPr lang="en-US" sz="1600" b="0" i="0" dirty="0" smtClean="0"/>
            <a:t>Getting Word Out</a:t>
          </a:r>
          <a:endParaRPr lang="en-US" sz="1600" dirty="0"/>
        </a:p>
      </dgm:t>
    </dgm:pt>
    <dgm:pt modelId="{C3443A13-F532-450E-AA12-41746ED24003}" type="parTrans" cxnId="{5F01F9E7-C467-4D29-AB79-3785FA725753}">
      <dgm:prSet/>
      <dgm:spPr/>
      <dgm:t>
        <a:bodyPr/>
        <a:lstStyle/>
        <a:p>
          <a:endParaRPr lang="en-US" sz="1600"/>
        </a:p>
      </dgm:t>
    </dgm:pt>
    <dgm:pt modelId="{C8338C68-3681-4F41-AEDC-0896BDDD7BD7}" type="sibTrans" cxnId="{5F01F9E7-C467-4D29-AB79-3785FA725753}">
      <dgm:prSet/>
      <dgm:spPr/>
      <dgm:t>
        <a:bodyPr/>
        <a:lstStyle/>
        <a:p>
          <a:endParaRPr lang="en-US" sz="1600"/>
        </a:p>
      </dgm:t>
    </dgm:pt>
    <dgm:pt modelId="{D1A3F24A-CBFA-41F8-9D40-3824A6C789D4}">
      <dgm:prSet phldrT="[Text]" custT="1"/>
      <dgm:spPr/>
      <dgm:t>
        <a:bodyPr/>
        <a:lstStyle/>
        <a:p>
          <a:r>
            <a:rPr lang="en-US" sz="1600" b="0" i="0" dirty="0" smtClean="0"/>
            <a:t>Higher Sales</a:t>
          </a:r>
          <a:endParaRPr lang="en-US" sz="1600" dirty="0"/>
        </a:p>
      </dgm:t>
    </dgm:pt>
    <dgm:pt modelId="{2EF6AD86-CAEA-4F4D-BE39-E196F2C40BBB}" type="parTrans" cxnId="{D3B294A3-0586-45CA-90A1-B35E1BBE722A}">
      <dgm:prSet/>
      <dgm:spPr/>
      <dgm:t>
        <a:bodyPr/>
        <a:lstStyle/>
        <a:p>
          <a:endParaRPr lang="en-US" sz="1600"/>
        </a:p>
      </dgm:t>
    </dgm:pt>
    <dgm:pt modelId="{84091E64-3125-467F-B62C-A2E911774B4D}" type="sibTrans" cxnId="{D3B294A3-0586-45CA-90A1-B35E1BBE722A}">
      <dgm:prSet/>
      <dgm:spPr/>
      <dgm:t>
        <a:bodyPr/>
        <a:lstStyle/>
        <a:p>
          <a:endParaRPr lang="en-US" sz="1600"/>
        </a:p>
      </dgm:t>
    </dgm:pt>
    <dgm:pt modelId="{62E52CE5-4074-4A37-8CEA-D2D1C68F7CE3}">
      <dgm:prSet phldrT="[Text]" custT="1"/>
      <dgm:spPr/>
      <dgm:t>
        <a:bodyPr/>
        <a:lstStyle/>
        <a:p>
          <a:r>
            <a:rPr lang="en-US" sz="1600" b="0" i="0" dirty="0" smtClean="0"/>
            <a:t>Company Reputation</a:t>
          </a:r>
          <a:endParaRPr lang="en-US" sz="1600" dirty="0"/>
        </a:p>
      </dgm:t>
    </dgm:pt>
    <dgm:pt modelId="{C5883A69-4DC6-4BA9-9EEE-D4635DF3B808}" type="parTrans" cxnId="{FBB07614-518E-41DC-84D5-C1CC7AA6F482}">
      <dgm:prSet/>
      <dgm:spPr/>
      <dgm:t>
        <a:bodyPr/>
        <a:lstStyle/>
        <a:p>
          <a:endParaRPr lang="en-US" sz="1600"/>
        </a:p>
      </dgm:t>
    </dgm:pt>
    <dgm:pt modelId="{15ED766F-C0F1-4BBF-8E43-05C4C7088C95}" type="sibTrans" cxnId="{FBB07614-518E-41DC-84D5-C1CC7AA6F482}">
      <dgm:prSet/>
      <dgm:spPr/>
      <dgm:t>
        <a:bodyPr/>
        <a:lstStyle/>
        <a:p>
          <a:endParaRPr lang="en-US" sz="1600"/>
        </a:p>
      </dgm:t>
    </dgm:pt>
    <dgm:pt modelId="{CAB76733-BE0F-4BBB-A868-B8A4240B1046}">
      <dgm:prSet phldrT="[Text]" custT="1"/>
      <dgm:spPr/>
      <dgm:t>
        <a:bodyPr/>
        <a:lstStyle/>
        <a:p>
          <a:r>
            <a:rPr lang="en-US" sz="1600" b="0" i="0" dirty="0" smtClean="0"/>
            <a:t>Healthy Competition</a:t>
          </a:r>
          <a:endParaRPr lang="en-US" sz="1600" dirty="0"/>
        </a:p>
      </dgm:t>
    </dgm:pt>
    <dgm:pt modelId="{D88036D4-86A9-4B5A-8D1D-7F1927F86434}" type="parTrans" cxnId="{615DA1CF-185B-47D7-809C-4C7DCC623562}">
      <dgm:prSet/>
      <dgm:spPr/>
      <dgm:t>
        <a:bodyPr/>
        <a:lstStyle/>
        <a:p>
          <a:endParaRPr lang="en-US" sz="1600"/>
        </a:p>
      </dgm:t>
    </dgm:pt>
    <dgm:pt modelId="{80D1D380-7473-4303-80CD-58C718CB2D33}" type="sibTrans" cxnId="{615DA1CF-185B-47D7-809C-4C7DCC623562}">
      <dgm:prSet/>
      <dgm:spPr/>
      <dgm:t>
        <a:bodyPr/>
        <a:lstStyle/>
        <a:p>
          <a:endParaRPr lang="en-US" sz="1600"/>
        </a:p>
      </dgm:t>
    </dgm:pt>
    <dgm:pt modelId="{42BE4BAF-21A3-4B97-9A2A-275B879945F9}" type="pres">
      <dgm:prSet presAssocID="{9BB5DA93-8292-495B-B15B-D6AC9B239B8A}" presName="Name0" presStyleCnt="0">
        <dgm:presLayoutVars>
          <dgm:chMax val="1"/>
          <dgm:chPref val="1"/>
          <dgm:dir/>
          <dgm:animOne val="branch"/>
          <dgm:animLvl val="lvl"/>
        </dgm:presLayoutVars>
      </dgm:prSet>
      <dgm:spPr/>
      <dgm:t>
        <a:bodyPr/>
        <a:lstStyle/>
        <a:p>
          <a:endParaRPr lang="en-US"/>
        </a:p>
      </dgm:t>
    </dgm:pt>
    <dgm:pt modelId="{1481261B-7321-4235-98BD-15DB5717E2DF}" type="pres">
      <dgm:prSet presAssocID="{D7FFE643-9589-4640-9F4B-E8F225E1A9E1}" presName="singleCycle" presStyleCnt="0"/>
      <dgm:spPr/>
    </dgm:pt>
    <dgm:pt modelId="{FD004F70-C144-43E0-9EB8-7494BA0C7BF1}" type="pres">
      <dgm:prSet presAssocID="{D7FFE643-9589-4640-9F4B-E8F225E1A9E1}" presName="singleCenter" presStyleLbl="node1" presStyleIdx="0" presStyleCnt="5">
        <dgm:presLayoutVars>
          <dgm:chMax val="7"/>
          <dgm:chPref val="7"/>
        </dgm:presLayoutVars>
      </dgm:prSet>
      <dgm:spPr/>
      <dgm:t>
        <a:bodyPr/>
        <a:lstStyle/>
        <a:p>
          <a:endParaRPr lang="en-US"/>
        </a:p>
      </dgm:t>
    </dgm:pt>
    <dgm:pt modelId="{3980420D-6015-4A64-821C-A8C2102E8ED7}" type="pres">
      <dgm:prSet presAssocID="{C3443A13-F532-450E-AA12-41746ED24003}" presName="Name56" presStyleLbl="parChTrans1D2" presStyleIdx="0" presStyleCnt="4"/>
      <dgm:spPr/>
      <dgm:t>
        <a:bodyPr/>
        <a:lstStyle/>
        <a:p>
          <a:endParaRPr lang="en-US"/>
        </a:p>
      </dgm:t>
    </dgm:pt>
    <dgm:pt modelId="{F79E7FA0-C988-40E6-B50D-0EA773050DF9}" type="pres">
      <dgm:prSet presAssocID="{678292B8-2858-47BB-B479-542284CA6C1A}" presName="text0" presStyleLbl="node1" presStyleIdx="1" presStyleCnt="5">
        <dgm:presLayoutVars>
          <dgm:bulletEnabled val="1"/>
        </dgm:presLayoutVars>
      </dgm:prSet>
      <dgm:spPr/>
      <dgm:t>
        <a:bodyPr/>
        <a:lstStyle/>
        <a:p>
          <a:endParaRPr lang="en-US"/>
        </a:p>
      </dgm:t>
    </dgm:pt>
    <dgm:pt modelId="{5E345C66-E8CF-4EE0-9075-EE204C6FFA61}" type="pres">
      <dgm:prSet presAssocID="{2EF6AD86-CAEA-4F4D-BE39-E196F2C40BBB}" presName="Name56" presStyleLbl="parChTrans1D2" presStyleIdx="1" presStyleCnt="4"/>
      <dgm:spPr/>
      <dgm:t>
        <a:bodyPr/>
        <a:lstStyle/>
        <a:p>
          <a:endParaRPr lang="en-US"/>
        </a:p>
      </dgm:t>
    </dgm:pt>
    <dgm:pt modelId="{176AB18D-10A3-470A-A1A4-D8F4C54093ED}" type="pres">
      <dgm:prSet presAssocID="{D1A3F24A-CBFA-41F8-9D40-3824A6C789D4}" presName="text0" presStyleLbl="node1" presStyleIdx="2" presStyleCnt="5">
        <dgm:presLayoutVars>
          <dgm:bulletEnabled val="1"/>
        </dgm:presLayoutVars>
      </dgm:prSet>
      <dgm:spPr/>
      <dgm:t>
        <a:bodyPr/>
        <a:lstStyle/>
        <a:p>
          <a:endParaRPr lang="en-US"/>
        </a:p>
      </dgm:t>
    </dgm:pt>
    <dgm:pt modelId="{F7C67C94-BA2D-46CA-8CBA-3DCA87498F0A}" type="pres">
      <dgm:prSet presAssocID="{C5883A69-4DC6-4BA9-9EEE-D4635DF3B808}" presName="Name56" presStyleLbl="parChTrans1D2" presStyleIdx="2" presStyleCnt="4"/>
      <dgm:spPr/>
      <dgm:t>
        <a:bodyPr/>
        <a:lstStyle/>
        <a:p>
          <a:endParaRPr lang="en-US"/>
        </a:p>
      </dgm:t>
    </dgm:pt>
    <dgm:pt modelId="{5C22C70D-69B5-4933-B2F3-6FE3703FFD45}" type="pres">
      <dgm:prSet presAssocID="{62E52CE5-4074-4A37-8CEA-D2D1C68F7CE3}" presName="text0" presStyleLbl="node1" presStyleIdx="3" presStyleCnt="5" custScaleX="132982">
        <dgm:presLayoutVars>
          <dgm:bulletEnabled val="1"/>
        </dgm:presLayoutVars>
      </dgm:prSet>
      <dgm:spPr/>
      <dgm:t>
        <a:bodyPr/>
        <a:lstStyle/>
        <a:p>
          <a:endParaRPr lang="en-US"/>
        </a:p>
      </dgm:t>
    </dgm:pt>
    <dgm:pt modelId="{BD22CEB7-429D-4D89-99CC-2B9EF9465B83}" type="pres">
      <dgm:prSet presAssocID="{D88036D4-86A9-4B5A-8D1D-7F1927F86434}" presName="Name56" presStyleLbl="parChTrans1D2" presStyleIdx="3" presStyleCnt="4"/>
      <dgm:spPr/>
      <dgm:t>
        <a:bodyPr/>
        <a:lstStyle/>
        <a:p>
          <a:endParaRPr lang="en-US"/>
        </a:p>
      </dgm:t>
    </dgm:pt>
    <dgm:pt modelId="{D789BF0F-7998-4125-95FA-75AFBCCE74F3}" type="pres">
      <dgm:prSet presAssocID="{CAB76733-BE0F-4BBB-A868-B8A4240B1046}" presName="text0" presStyleLbl="node1" presStyleIdx="4" presStyleCnt="5">
        <dgm:presLayoutVars>
          <dgm:bulletEnabled val="1"/>
        </dgm:presLayoutVars>
      </dgm:prSet>
      <dgm:spPr/>
      <dgm:t>
        <a:bodyPr/>
        <a:lstStyle/>
        <a:p>
          <a:endParaRPr lang="en-US"/>
        </a:p>
      </dgm:t>
    </dgm:pt>
  </dgm:ptLst>
  <dgm:cxnLst>
    <dgm:cxn modelId="{D359BF28-9649-E04D-AD71-DE271AD6BC86}" type="presOf" srcId="{678292B8-2858-47BB-B479-542284CA6C1A}" destId="{F79E7FA0-C988-40E6-B50D-0EA773050DF9}" srcOrd="0" destOrd="0" presId="urn:microsoft.com/office/officeart/2008/layout/RadialCluster"/>
    <dgm:cxn modelId="{9C36E421-4B04-EC45-86E6-D9B040C30E5B}" type="presOf" srcId="{D88036D4-86A9-4B5A-8D1D-7F1927F86434}" destId="{BD22CEB7-429D-4D89-99CC-2B9EF9465B83}" srcOrd="0" destOrd="0" presId="urn:microsoft.com/office/officeart/2008/layout/RadialCluster"/>
    <dgm:cxn modelId="{D3B294A3-0586-45CA-90A1-B35E1BBE722A}" srcId="{D7FFE643-9589-4640-9F4B-E8F225E1A9E1}" destId="{D1A3F24A-CBFA-41F8-9D40-3824A6C789D4}" srcOrd="1" destOrd="0" parTransId="{2EF6AD86-CAEA-4F4D-BE39-E196F2C40BBB}" sibTransId="{84091E64-3125-467F-B62C-A2E911774B4D}"/>
    <dgm:cxn modelId="{5F01F9E7-C467-4D29-AB79-3785FA725753}" srcId="{D7FFE643-9589-4640-9F4B-E8F225E1A9E1}" destId="{678292B8-2858-47BB-B479-542284CA6C1A}" srcOrd="0" destOrd="0" parTransId="{C3443A13-F532-450E-AA12-41746ED24003}" sibTransId="{C8338C68-3681-4F41-AEDC-0896BDDD7BD7}"/>
    <dgm:cxn modelId="{8DE4B5F9-C997-5E4F-A5A9-F6E7C35DE0A2}" type="presOf" srcId="{62E52CE5-4074-4A37-8CEA-D2D1C68F7CE3}" destId="{5C22C70D-69B5-4933-B2F3-6FE3703FFD45}" srcOrd="0" destOrd="0" presId="urn:microsoft.com/office/officeart/2008/layout/RadialCluster"/>
    <dgm:cxn modelId="{D5DED50E-2B78-4944-B714-7C16657C4E1F}" type="presOf" srcId="{D1A3F24A-CBFA-41F8-9D40-3824A6C789D4}" destId="{176AB18D-10A3-470A-A1A4-D8F4C54093ED}" srcOrd="0" destOrd="0" presId="urn:microsoft.com/office/officeart/2008/layout/RadialCluster"/>
    <dgm:cxn modelId="{277052DB-ED1D-1648-A061-13AD4F951054}" type="presOf" srcId="{9BB5DA93-8292-495B-B15B-D6AC9B239B8A}" destId="{42BE4BAF-21A3-4B97-9A2A-275B879945F9}" srcOrd="0" destOrd="0" presId="urn:microsoft.com/office/officeart/2008/layout/RadialCluster"/>
    <dgm:cxn modelId="{C598234A-6EAE-3146-9836-CDF53963DB28}" type="presOf" srcId="{C3443A13-F532-450E-AA12-41746ED24003}" destId="{3980420D-6015-4A64-821C-A8C2102E8ED7}" srcOrd="0" destOrd="0" presId="urn:microsoft.com/office/officeart/2008/layout/RadialCluster"/>
    <dgm:cxn modelId="{FA291EF7-5A1E-7F44-9727-3D5F90D0E0DB}" type="presOf" srcId="{C5883A69-4DC6-4BA9-9EEE-D4635DF3B808}" destId="{F7C67C94-BA2D-46CA-8CBA-3DCA87498F0A}" srcOrd="0" destOrd="0" presId="urn:microsoft.com/office/officeart/2008/layout/RadialCluster"/>
    <dgm:cxn modelId="{BE11744E-35E8-3A4C-B45D-E23E0AF7F68A}" type="presOf" srcId="{CAB76733-BE0F-4BBB-A868-B8A4240B1046}" destId="{D789BF0F-7998-4125-95FA-75AFBCCE74F3}" srcOrd="0" destOrd="0" presId="urn:microsoft.com/office/officeart/2008/layout/RadialCluster"/>
    <dgm:cxn modelId="{FBB07614-518E-41DC-84D5-C1CC7AA6F482}" srcId="{D7FFE643-9589-4640-9F4B-E8F225E1A9E1}" destId="{62E52CE5-4074-4A37-8CEA-D2D1C68F7CE3}" srcOrd="2" destOrd="0" parTransId="{C5883A69-4DC6-4BA9-9EEE-D4635DF3B808}" sibTransId="{15ED766F-C0F1-4BBF-8E43-05C4C7088C95}"/>
    <dgm:cxn modelId="{6672025D-C20D-6946-9054-3710E24DCD07}" type="presOf" srcId="{D7FFE643-9589-4640-9F4B-E8F225E1A9E1}" destId="{FD004F70-C144-43E0-9EB8-7494BA0C7BF1}" srcOrd="0" destOrd="0" presId="urn:microsoft.com/office/officeart/2008/layout/RadialCluster"/>
    <dgm:cxn modelId="{343BD7D3-316B-ED4B-97EE-A7D978364C0E}" type="presOf" srcId="{2EF6AD86-CAEA-4F4D-BE39-E196F2C40BBB}" destId="{5E345C66-E8CF-4EE0-9075-EE204C6FFA61}" srcOrd="0" destOrd="0" presId="urn:microsoft.com/office/officeart/2008/layout/RadialCluster"/>
    <dgm:cxn modelId="{BD4DEEFE-4D27-43FB-B542-2012B69178ED}" srcId="{9BB5DA93-8292-495B-B15B-D6AC9B239B8A}" destId="{D7FFE643-9589-4640-9F4B-E8F225E1A9E1}" srcOrd="0" destOrd="0" parTransId="{E2C348BA-E6DB-4EAA-BD2A-E3618814CB95}" sibTransId="{A53C5C8C-A114-4B22-9AF9-364E7EB7BD28}"/>
    <dgm:cxn modelId="{615DA1CF-185B-47D7-809C-4C7DCC623562}" srcId="{D7FFE643-9589-4640-9F4B-E8F225E1A9E1}" destId="{CAB76733-BE0F-4BBB-A868-B8A4240B1046}" srcOrd="3" destOrd="0" parTransId="{D88036D4-86A9-4B5A-8D1D-7F1927F86434}" sibTransId="{80D1D380-7473-4303-80CD-58C718CB2D33}"/>
    <dgm:cxn modelId="{F1EFC071-CA55-8F40-9EA1-4BC474555414}" type="presParOf" srcId="{42BE4BAF-21A3-4B97-9A2A-275B879945F9}" destId="{1481261B-7321-4235-98BD-15DB5717E2DF}" srcOrd="0" destOrd="0" presId="urn:microsoft.com/office/officeart/2008/layout/RadialCluster"/>
    <dgm:cxn modelId="{C8546814-2ED7-6E47-9377-B2367EF265F8}" type="presParOf" srcId="{1481261B-7321-4235-98BD-15DB5717E2DF}" destId="{FD004F70-C144-43E0-9EB8-7494BA0C7BF1}" srcOrd="0" destOrd="0" presId="urn:microsoft.com/office/officeart/2008/layout/RadialCluster"/>
    <dgm:cxn modelId="{C49F7ADE-2543-8948-AC93-168E158D4ACB}" type="presParOf" srcId="{1481261B-7321-4235-98BD-15DB5717E2DF}" destId="{3980420D-6015-4A64-821C-A8C2102E8ED7}" srcOrd="1" destOrd="0" presId="urn:microsoft.com/office/officeart/2008/layout/RadialCluster"/>
    <dgm:cxn modelId="{91FFF376-6B43-AA48-925F-0595373478C8}" type="presParOf" srcId="{1481261B-7321-4235-98BD-15DB5717E2DF}" destId="{F79E7FA0-C988-40E6-B50D-0EA773050DF9}" srcOrd="2" destOrd="0" presId="urn:microsoft.com/office/officeart/2008/layout/RadialCluster"/>
    <dgm:cxn modelId="{B383305F-99F8-6644-8965-06C2DA2193DC}" type="presParOf" srcId="{1481261B-7321-4235-98BD-15DB5717E2DF}" destId="{5E345C66-E8CF-4EE0-9075-EE204C6FFA61}" srcOrd="3" destOrd="0" presId="urn:microsoft.com/office/officeart/2008/layout/RadialCluster"/>
    <dgm:cxn modelId="{59461195-D273-864B-8A9D-736AE7AD0F50}" type="presParOf" srcId="{1481261B-7321-4235-98BD-15DB5717E2DF}" destId="{176AB18D-10A3-470A-A1A4-D8F4C54093ED}" srcOrd="4" destOrd="0" presId="urn:microsoft.com/office/officeart/2008/layout/RadialCluster"/>
    <dgm:cxn modelId="{FB98343F-8AF0-B847-B7D4-8ACAA7116AC7}" type="presParOf" srcId="{1481261B-7321-4235-98BD-15DB5717E2DF}" destId="{F7C67C94-BA2D-46CA-8CBA-3DCA87498F0A}" srcOrd="5" destOrd="0" presId="urn:microsoft.com/office/officeart/2008/layout/RadialCluster"/>
    <dgm:cxn modelId="{61A7864E-57DA-E14D-8A45-F7A557F53BBC}" type="presParOf" srcId="{1481261B-7321-4235-98BD-15DB5717E2DF}" destId="{5C22C70D-69B5-4933-B2F3-6FE3703FFD45}" srcOrd="6" destOrd="0" presId="urn:microsoft.com/office/officeart/2008/layout/RadialCluster"/>
    <dgm:cxn modelId="{75EE5DC5-1B32-A042-8D24-A4E212A963E5}" type="presParOf" srcId="{1481261B-7321-4235-98BD-15DB5717E2DF}" destId="{BD22CEB7-429D-4D89-99CC-2B9EF9465B83}" srcOrd="7" destOrd="0" presId="urn:microsoft.com/office/officeart/2008/layout/RadialCluster"/>
    <dgm:cxn modelId="{A0762CE6-8C51-254A-8138-1479EE942A38}" type="presParOf" srcId="{1481261B-7321-4235-98BD-15DB5717E2DF}" destId="{D789BF0F-7998-4125-95FA-75AFBCCE74F3}"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7D3773-6626-6049-8CF3-D189C2AB1809}" type="doc">
      <dgm:prSet loTypeId="urn:microsoft.com/office/officeart/2005/8/layout/hChevron3" loCatId="" qsTypeId="urn:microsoft.com/office/officeart/2005/8/quickstyle/simple4" qsCatId="simple" csTypeId="urn:microsoft.com/office/officeart/2005/8/colors/accent1_2" csCatId="accent1" phldr="1"/>
      <dgm:spPr/>
    </dgm:pt>
    <dgm:pt modelId="{F3379579-66A8-D540-8152-E83DFA8F6143}">
      <dgm:prSet phldrT="[Text]"/>
      <dgm:spPr/>
      <dgm:t>
        <a:bodyPr/>
        <a:lstStyle/>
        <a:p>
          <a:r>
            <a:rPr lang="en-US" dirty="0" smtClean="0"/>
            <a:t>Who needs  these information</a:t>
          </a:r>
          <a:endParaRPr lang="en-US" dirty="0"/>
        </a:p>
      </dgm:t>
    </dgm:pt>
    <dgm:pt modelId="{DC3B9317-8363-4C4A-B799-66A9957B64CA}" type="parTrans" cxnId="{8DA6D0B6-8BB7-0747-8179-0AF653D9DFB6}">
      <dgm:prSet/>
      <dgm:spPr/>
      <dgm:t>
        <a:bodyPr/>
        <a:lstStyle/>
        <a:p>
          <a:endParaRPr lang="en-US"/>
        </a:p>
      </dgm:t>
    </dgm:pt>
    <dgm:pt modelId="{DF0B3634-7C01-0647-8539-61934B19F059}" type="sibTrans" cxnId="{8DA6D0B6-8BB7-0747-8179-0AF653D9DFB6}">
      <dgm:prSet/>
      <dgm:spPr/>
      <dgm:t>
        <a:bodyPr/>
        <a:lstStyle/>
        <a:p>
          <a:endParaRPr lang="en-US"/>
        </a:p>
      </dgm:t>
    </dgm:pt>
    <dgm:pt modelId="{7B3D2B0E-11BE-6347-9CD0-5129C6515A53}">
      <dgm:prSet phldrT="[Text]"/>
      <dgm:spPr/>
      <dgm:t>
        <a:bodyPr/>
        <a:lstStyle/>
        <a:p>
          <a:r>
            <a:rPr lang="en-US" dirty="0" smtClean="0"/>
            <a:t>Why do they need this information </a:t>
          </a:r>
          <a:endParaRPr lang="en-US" dirty="0"/>
        </a:p>
      </dgm:t>
    </dgm:pt>
    <dgm:pt modelId="{77B9657C-C03B-D244-929D-A12B3EA17ED8}" type="parTrans" cxnId="{78060B61-EA2D-3F4D-AE59-BFD294F35F59}">
      <dgm:prSet/>
      <dgm:spPr/>
      <dgm:t>
        <a:bodyPr/>
        <a:lstStyle/>
        <a:p>
          <a:endParaRPr lang="en-US"/>
        </a:p>
      </dgm:t>
    </dgm:pt>
    <dgm:pt modelId="{AE667879-4CC3-F14E-8DB3-FEF76C0FE94E}" type="sibTrans" cxnId="{78060B61-EA2D-3F4D-AE59-BFD294F35F59}">
      <dgm:prSet/>
      <dgm:spPr/>
      <dgm:t>
        <a:bodyPr/>
        <a:lstStyle/>
        <a:p>
          <a:endParaRPr lang="en-US"/>
        </a:p>
      </dgm:t>
    </dgm:pt>
    <dgm:pt modelId="{472C2ABE-1497-C341-A176-86C4ACAD78A7}">
      <dgm:prSet phldrT="[Text]"/>
      <dgm:spPr/>
      <dgm:t>
        <a:bodyPr/>
        <a:lstStyle/>
        <a:p>
          <a:r>
            <a:rPr lang="en-US" dirty="0" smtClean="0"/>
            <a:t>How can we communicate to them </a:t>
          </a:r>
          <a:endParaRPr lang="en-US" dirty="0"/>
        </a:p>
      </dgm:t>
    </dgm:pt>
    <dgm:pt modelId="{1148A464-DED7-9043-82FA-171E7CD5E9A9}" type="parTrans" cxnId="{6F162EA2-825F-0646-BF1C-E5DF0DCCB5BB}">
      <dgm:prSet/>
      <dgm:spPr/>
      <dgm:t>
        <a:bodyPr/>
        <a:lstStyle/>
        <a:p>
          <a:endParaRPr lang="en-US"/>
        </a:p>
      </dgm:t>
    </dgm:pt>
    <dgm:pt modelId="{424FDDA5-33CC-144C-9B91-E43BCE749AC6}" type="sibTrans" cxnId="{6F162EA2-825F-0646-BF1C-E5DF0DCCB5BB}">
      <dgm:prSet/>
      <dgm:spPr/>
      <dgm:t>
        <a:bodyPr/>
        <a:lstStyle/>
        <a:p>
          <a:endParaRPr lang="en-US"/>
        </a:p>
      </dgm:t>
    </dgm:pt>
    <dgm:pt modelId="{71301C33-AE0F-F341-9F74-2414042C7FC5}" type="pres">
      <dgm:prSet presAssocID="{897D3773-6626-6049-8CF3-D189C2AB1809}" presName="Name0" presStyleCnt="0">
        <dgm:presLayoutVars>
          <dgm:dir/>
          <dgm:resizeHandles val="exact"/>
        </dgm:presLayoutVars>
      </dgm:prSet>
      <dgm:spPr/>
    </dgm:pt>
    <dgm:pt modelId="{269A53C7-8EF3-FA4B-A31F-A6F006A06453}" type="pres">
      <dgm:prSet presAssocID="{F3379579-66A8-D540-8152-E83DFA8F6143}" presName="parTxOnly" presStyleLbl="node1" presStyleIdx="0" presStyleCnt="3">
        <dgm:presLayoutVars>
          <dgm:bulletEnabled val="1"/>
        </dgm:presLayoutVars>
      </dgm:prSet>
      <dgm:spPr/>
      <dgm:t>
        <a:bodyPr/>
        <a:lstStyle/>
        <a:p>
          <a:endParaRPr lang="en-US"/>
        </a:p>
      </dgm:t>
    </dgm:pt>
    <dgm:pt modelId="{EE67C8A8-4E25-4549-B3C0-4917BACFAD8F}" type="pres">
      <dgm:prSet presAssocID="{DF0B3634-7C01-0647-8539-61934B19F059}" presName="parSpace" presStyleCnt="0"/>
      <dgm:spPr/>
    </dgm:pt>
    <dgm:pt modelId="{8251D698-BEF7-124E-AFE5-4808F8622082}" type="pres">
      <dgm:prSet presAssocID="{7B3D2B0E-11BE-6347-9CD0-5129C6515A53}" presName="parTxOnly" presStyleLbl="node1" presStyleIdx="1" presStyleCnt="3">
        <dgm:presLayoutVars>
          <dgm:bulletEnabled val="1"/>
        </dgm:presLayoutVars>
      </dgm:prSet>
      <dgm:spPr/>
      <dgm:t>
        <a:bodyPr/>
        <a:lstStyle/>
        <a:p>
          <a:endParaRPr lang="en-US"/>
        </a:p>
      </dgm:t>
    </dgm:pt>
    <dgm:pt modelId="{4A959945-8E08-5141-877A-D937F0BFF52A}" type="pres">
      <dgm:prSet presAssocID="{AE667879-4CC3-F14E-8DB3-FEF76C0FE94E}" presName="parSpace" presStyleCnt="0"/>
      <dgm:spPr/>
    </dgm:pt>
    <dgm:pt modelId="{DEB7C886-AB17-CB42-8904-66619A913093}" type="pres">
      <dgm:prSet presAssocID="{472C2ABE-1497-C341-A176-86C4ACAD78A7}" presName="parTxOnly" presStyleLbl="node1" presStyleIdx="2" presStyleCnt="3">
        <dgm:presLayoutVars>
          <dgm:bulletEnabled val="1"/>
        </dgm:presLayoutVars>
      </dgm:prSet>
      <dgm:spPr/>
      <dgm:t>
        <a:bodyPr/>
        <a:lstStyle/>
        <a:p>
          <a:endParaRPr lang="en-US"/>
        </a:p>
      </dgm:t>
    </dgm:pt>
  </dgm:ptLst>
  <dgm:cxnLst>
    <dgm:cxn modelId="{561CAB23-F1CF-B84B-A89A-BF3F0B45B64B}" type="presOf" srcId="{7B3D2B0E-11BE-6347-9CD0-5129C6515A53}" destId="{8251D698-BEF7-124E-AFE5-4808F8622082}" srcOrd="0" destOrd="0" presId="urn:microsoft.com/office/officeart/2005/8/layout/hChevron3"/>
    <dgm:cxn modelId="{6F162EA2-825F-0646-BF1C-E5DF0DCCB5BB}" srcId="{897D3773-6626-6049-8CF3-D189C2AB1809}" destId="{472C2ABE-1497-C341-A176-86C4ACAD78A7}" srcOrd="2" destOrd="0" parTransId="{1148A464-DED7-9043-82FA-171E7CD5E9A9}" sibTransId="{424FDDA5-33CC-144C-9B91-E43BCE749AC6}"/>
    <dgm:cxn modelId="{78060B61-EA2D-3F4D-AE59-BFD294F35F59}" srcId="{897D3773-6626-6049-8CF3-D189C2AB1809}" destId="{7B3D2B0E-11BE-6347-9CD0-5129C6515A53}" srcOrd="1" destOrd="0" parTransId="{77B9657C-C03B-D244-929D-A12B3EA17ED8}" sibTransId="{AE667879-4CC3-F14E-8DB3-FEF76C0FE94E}"/>
    <dgm:cxn modelId="{A5EB6E77-0350-F04A-A1E1-165E55F9FD71}" type="presOf" srcId="{F3379579-66A8-D540-8152-E83DFA8F6143}" destId="{269A53C7-8EF3-FA4B-A31F-A6F006A06453}" srcOrd="0" destOrd="0" presId="urn:microsoft.com/office/officeart/2005/8/layout/hChevron3"/>
    <dgm:cxn modelId="{78FCFCAD-49F0-B643-BEAE-6EFE0605E8FF}" type="presOf" srcId="{472C2ABE-1497-C341-A176-86C4ACAD78A7}" destId="{DEB7C886-AB17-CB42-8904-66619A913093}" srcOrd="0" destOrd="0" presId="urn:microsoft.com/office/officeart/2005/8/layout/hChevron3"/>
    <dgm:cxn modelId="{8DA6D0B6-8BB7-0747-8179-0AF653D9DFB6}" srcId="{897D3773-6626-6049-8CF3-D189C2AB1809}" destId="{F3379579-66A8-D540-8152-E83DFA8F6143}" srcOrd="0" destOrd="0" parTransId="{DC3B9317-8363-4C4A-B799-66A9957B64CA}" sibTransId="{DF0B3634-7C01-0647-8539-61934B19F059}"/>
    <dgm:cxn modelId="{2DC63AEA-DB9F-1842-A7E8-7AB95C890242}" type="presOf" srcId="{897D3773-6626-6049-8CF3-D189C2AB1809}" destId="{71301C33-AE0F-F341-9F74-2414042C7FC5}" srcOrd="0" destOrd="0" presId="urn:microsoft.com/office/officeart/2005/8/layout/hChevron3"/>
    <dgm:cxn modelId="{800A6F3B-5970-8842-9095-FB23A067AD54}" type="presParOf" srcId="{71301C33-AE0F-F341-9F74-2414042C7FC5}" destId="{269A53C7-8EF3-FA4B-A31F-A6F006A06453}" srcOrd="0" destOrd="0" presId="urn:microsoft.com/office/officeart/2005/8/layout/hChevron3"/>
    <dgm:cxn modelId="{180322A5-B220-CA41-BB79-6F585C66DCBC}" type="presParOf" srcId="{71301C33-AE0F-F341-9F74-2414042C7FC5}" destId="{EE67C8A8-4E25-4549-B3C0-4917BACFAD8F}" srcOrd="1" destOrd="0" presId="urn:microsoft.com/office/officeart/2005/8/layout/hChevron3"/>
    <dgm:cxn modelId="{38521240-96BC-9649-A119-E3B430F65641}" type="presParOf" srcId="{71301C33-AE0F-F341-9F74-2414042C7FC5}" destId="{8251D698-BEF7-124E-AFE5-4808F8622082}" srcOrd="2" destOrd="0" presId="urn:microsoft.com/office/officeart/2005/8/layout/hChevron3"/>
    <dgm:cxn modelId="{CB6432CE-E056-114A-B590-ED9EB5A9DADE}" type="presParOf" srcId="{71301C33-AE0F-F341-9F74-2414042C7FC5}" destId="{4A959945-8E08-5141-877A-D937F0BFF52A}" srcOrd="3" destOrd="0" presId="urn:microsoft.com/office/officeart/2005/8/layout/hChevron3"/>
    <dgm:cxn modelId="{A11B77E0-9905-7648-9FC9-1E645C814F55}" type="presParOf" srcId="{71301C33-AE0F-F341-9F74-2414042C7FC5}" destId="{DEB7C886-AB17-CB42-8904-66619A913093}"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04F70-C144-43E0-9EB8-7494BA0C7BF1}">
      <dsp:nvSpPr>
        <dsp:cNvPr id="0" name=""/>
        <dsp:cNvSpPr/>
      </dsp:nvSpPr>
      <dsp:spPr>
        <a:xfrm>
          <a:off x="2152078" y="1603636"/>
          <a:ext cx="1374545" cy="13745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Success</a:t>
          </a:r>
          <a:endParaRPr lang="en-US" sz="1600" kern="1200" dirty="0"/>
        </a:p>
      </dsp:txBody>
      <dsp:txXfrm>
        <a:off x="2219178" y="1670736"/>
        <a:ext cx="1240345" cy="1240345"/>
      </dsp:txXfrm>
    </dsp:sp>
    <dsp:sp modelId="{3980420D-6015-4A64-821C-A8C2102E8ED7}">
      <dsp:nvSpPr>
        <dsp:cNvPr id="0" name=""/>
        <dsp:cNvSpPr/>
      </dsp:nvSpPr>
      <dsp:spPr>
        <a:xfrm rot="16200000">
          <a:off x="2498202" y="1262488"/>
          <a:ext cx="682297" cy="0"/>
        </a:xfrm>
        <a:custGeom>
          <a:avLst/>
          <a:gdLst/>
          <a:ahLst/>
          <a:cxnLst/>
          <a:rect l="0" t="0" r="0" b="0"/>
          <a:pathLst>
            <a:path>
              <a:moveTo>
                <a:pt x="0" y="0"/>
              </a:moveTo>
              <a:lnTo>
                <a:pt x="682297"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9E7FA0-C988-40E6-B50D-0EA773050DF9}">
      <dsp:nvSpPr>
        <dsp:cNvPr id="0" name=""/>
        <dsp:cNvSpPr/>
      </dsp:nvSpPr>
      <dsp:spPr>
        <a:xfrm>
          <a:off x="2378878" y="393"/>
          <a:ext cx="920945" cy="9209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0" i="0" kern="1200" dirty="0" smtClean="0"/>
            <a:t>Getting Word Out</a:t>
          </a:r>
          <a:endParaRPr lang="en-US" sz="1600" kern="1200" dirty="0"/>
        </a:p>
      </dsp:txBody>
      <dsp:txXfrm>
        <a:off x="2423835" y="45350"/>
        <a:ext cx="831031" cy="831031"/>
      </dsp:txXfrm>
    </dsp:sp>
    <dsp:sp modelId="{5E345C66-E8CF-4EE0-9075-EE204C6FFA61}">
      <dsp:nvSpPr>
        <dsp:cNvPr id="0" name=""/>
        <dsp:cNvSpPr/>
      </dsp:nvSpPr>
      <dsp:spPr>
        <a:xfrm>
          <a:off x="3526624" y="2290909"/>
          <a:ext cx="682297" cy="0"/>
        </a:xfrm>
        <a:custGeom>
          <a:avLst/>
          <a:gdLst/>
          <a:ahLst/>
          <a:cxnLst/>
          <a:rect l="0" t="0" r="0" b="0"/>
          <a:pathLst>
            <a:path>
              <a:moveTo>
                <a:pt x="0" y="0"/>
              </a:moveTo>
              <a:lnTo>
                <a:pt x="682297"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6AB18D-10A3-470A-A1A4-D8F4C54093ED}">
      <dsp:nvSpPr>
        <dsp:cNvPr id="0" name=""/>
        <dsp:cNvSpPr/>
      </dsp:nvSpPr>
      <dsp:spPr>
        <a:xfrm>
          <a:off x="4208921" y="1830436"/>
          <a:ext cx="920945" cy="9209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0" i="0" kern="1200" dirty="0" smtClean="0"/>
            <a:t>Higher Sales</a:t>
          </a:r>
          <a:endParaRPr lang="en-US" sz="1600" kern="1200" dirty="0"/>
        </a:p>
      </dsp:txBody>
      <dsp:txXfrm>
        <a:off x="4253878" y="1875393"/>
        <a:ext cx="831031" cy="831031"/>
      </dsp:txXfrm>
    </dsp:sp>
    <dsp:sp modelId="{F7C67C94-BA2D-46CA-8CBA-3DCA87498F0A}">
      <dsp:nvSpPr>
        <dsp:cNvPr id="0" name=""/>
        <dsp:cNvSpPr/>
      </dsp:nvSpPr>
      <dsp:spPr>
        <a:xfrm rot="5400000">
          <a:off x="2498202" y="3319330"/>
          <a:ext cx="682297" cy="0"/>
        </a:xfrm>
        <a:custGeom>
          <a:avLst/>
          <a:gdLst/>
          <a:ahLst/>
          <a:cxnLst/>
          <a:rect l="0" t="0" r="0" b="0"/>
          <a:pathLst>
            <a:path>
              <a:moveTo>
                <a:pt x="0" y="0"/>
              </a:moveTo>
              <a:lnTo>
                <a:pt x="682297"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2C70D-69B5-4933-B2F3-6FE3703FFD45}">
      <dsp:nvSpPr>
        <dsp:cNvPr id="0" name=""/>
        <dsp:cNvSpPr/>
      </dsp:nvSpPr>
      <dsp:spPr>
        <a:xfrm>
          <a:off x="2227005" y="3660479"/>
          <a:ext cx="1224691" cy="9209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0" i="0" kern="1200" dirty="0" smtClean="0"/>
            <a:t>Company Reputation</a:t>
          </a:r>
          <a:endParaRPr lang="en-US" sz="1600" kern="1200" dirty="0"/>
        </a:p>
      </dsp:txBody>
      <dsp:txXfrm>
        <a:off x="2271962" y="3705436"/>
        <a:ext cx="1134777" cy="831031"/>
      </dsp:txXfrm>
    </dsp:sp>
    <dsp:sp modelId="{BD22CEB7-429D-4D89-99CC-2B9EF9465B83}">
      <dsp:nvSpPr>
        <dsp:cNvPr id="0" name=""/>
        <dsp:cNvSpPr/>
      </dsp:nvSpPr>
      <dsp:spPr>
        <a:xfrm rot="10800000">
          <a:off x="1469781" y="2290909"/>
          <a:ext cx="682297" cy="0"/>
        </a:xfrm>
        <a:custGeom>
          <a:avLst/>
          <a:gdLst/>
          <a:ahLst/>
          <a:cxnLst/>
          <a:rect l="0" t="0" r="0" b="0"/>
          <a:pathLst>
            <a:path>
              <a:moveTo>
                <a:pt x="0" y="0"/>
              </a:moveTo>
              <a:lnTo>
                <a:pt x="682297"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89BF0F-7998-4125-95FA-75AFBCCE74F3}">
      <dsp:nvSpPr>
        <dsp:cNvPr id="0" name=""/>
        <dsp:cNvSpPr/>
      </dsp:nvSpPr>
      <dsp:spPr>
        <a:xfrm>
          <a:off x="548835" y="1830436"/>
          <a:ext cx="920945" cy="9209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0" i="0" kern="1200" dirty="0" smtClean="0"/>
            <a:t>Healthy Competition</a:t>
          </a:r>
          <a:endParaRPr lang="en-US" sz="1600" kern="1200" dirty="0"/>
        </a:p>
      </dsp:txBody>
      <dsp:txXfrm>
        <a:off x="593792" y="1875393"/>
        <a:ext cx="831031" cy="831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A53C7-8EF3-FA4B-A31F-A6F006A06453}">
      <dsp:nvSpPr>
        <dsp:cNvPr id="0" name=""/>
        <dsp:cNvSpPr/>
      </dsp:nvSpPr>
      <dsp:spPr>
        <a:xfrm>
          <a:off x="3571" y="1688648"/>
          <a:ext cx="3123406" cy="1249362"/>
        </a:xfrm>
        <a:prstGeom prst="homePlate">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Who needs  these information</a:t>
          </a:r>
          <a:endParaRPr lang="en-US" sz="2400" kern="1200" dirty="0"/>
        </a:p>
      </dsp:txBody>
      <dsp:txXfrm>
        <a:off x="3571" y="1688648"/>
        <a:ext cx="2811066" cy="1249362"/>
      </dsp:txXfrm>
    </dsp:sp>
    <dsp:sp modelId="{8251D698-BEF7-124E-AFE5-4808F8622082}">
      <dsp:nvSpPr>
        <dsp:cNvPr id="0" name=""/>
        <dsp:cNvSpPr/>
      </dsp:nvSpPr>
      <dsp:spPr>
        <a:xfrm>
          <a:off x="2502296" y="1688648"/>
          <a:ext cx="3123406" cy="1249362"/>
        </a:xfrm>
        <a:prstGeom prst="chevron">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Why do they need this information </a:t>
          </a:r>
          <a:endParaRPr lang="en-US" sz="2400" kern="1200" dirty="0"/>
        </a:p>
      </dsp:txBody>
      <dsp:txXfrm>
        <a:off x="3126977" y="1688648"/>
        <a:ext cx="1874044" cy="1249362"/>
      </dsp:txXfrm>
    </dsp:sp>
    <dsp:sp modelId="{DEB7C886-AB17-CB42-8904-66619A913093}">
      <dsp:nvSpPr>
        <dsp:cNvPr id="0" name=""/>
        <dsp:cNvSpPr/>
      </dsp:nvSpPr>
      <dsp:spPr>
        <a:xfrm>
          <a:off x="5001021" y="1688648"/>
          <a:ext cx="3123406" cy="1249362"/>
        </a:xfrm>
        <a:prstGeom prst="chevron">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How can we communicate to them </a:t>
          </a:r>
          <a:endParaRPr lang="en-US" sz="2400" kern="1200" dirty="0"/>
        </a:p>
      </dsp:txBody>
      <dsp:txXfrm>
        <a:off x="5625702" y="1688648"/>
        <a:ext cx="1874044" cy="124936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7C1B3-A36A-4B60-8089-B11486E36747}" type="datetimeFigureOut">
              <a:rPr lang="es-PE" smtClean="0"/>
              <a:t>18/10/2014</a:t>
            </a:fld>
            <a:endParaRPr lang="es-P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2F611-0060-4049-96AC-0B0E3FF326CB}" type="slidenum">
              <a:rPr lang="es-PE" smtClean="0"/>
              <a:t>‹#›</a:t>
            </a:fld>
            <a:endParaRPr lang="es-PE"/>
          </a:p>
        </p:txBody>
      </p:sp>
    </p:spTree>
    <p:extLst>
      <p:ext uri="{BB962C8B-B14F-4D97-AF65-F5344CB8AC3E}">
        <p14:creationId xmlns:p14="http://schemas.microsoft.com/office/powerpoint/2010/main" val="39343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AA5727-5D1F-45F3-88D4-0AE0E070ABA6}" type="datetimeFigureOut">
              <a:rPr lang="es-PE" smtClean="0"/>
              <a:t>18/10/2014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2AD40AA-4153-4511-91F5-0CE4A98A816F}" type="slidenum">
              <a:rPr lang="es-PE" smtClean="0"/>
              <a:t>‹#›</a:t>
            </a:fld>
            <a:endParaRPr lang="es-PE"/>
          </a:p>
        </p:txBody>
      </p:sp>
    </p:spTree>
    <p:extLst>
      <p:ext uri="{BB962C8B-B14F-4D97-AF65-F5344CB8AC3E}">
        <p14:creationId xmlns:p14="http://schemas.microsoft.com/office/powerpoint/2010/main" val="329931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AA5727-5D1F-45F3-88D4-0AE0E070ABA6}" type="datetimeFigureOut">
              <a:rPr lang="es-PE" smtClean="0"/>
              <a:t>18/10/2014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2AD40AA-4153-4511-91F5-0CE4A98A816F}" type="slidenum">
              <a:rPr lang="es-PE" smtClean="0"/>
              <a:t>‹#›</a:t>
            </a:fld>
            <a:endParaRPr lang="es-PE"/>
          </a:p>
        </p:txBody>
      </p:sp>
    </p:spTree>
    <p:extLst>
      <p:ext uri="{BB962C8B-B14F-4D97-AF65-F5344CB8AC3E}">
        <p14:creationId xmlns:p14="http://schemas.microsoft.com/office/powerpoint/2010/main" val="1694788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71AA5727-5D1F-45F3-88D4-0AE0E070ABA6}" type="datetimeFigureOut">
              <a:rPr lang="es-PE" smtClean="0"/>
              <a:t>18/10/2014</a:t>
            </a:fld>
            <a:endParaRPr lang="es-PE"/>
          </a:p>
        </p:txBody>
      </p:sp>
      <p:sp>
        <p:nvSpPr>
          <p:cNvPr id="5" name="Footer Placeholder 4"/>
          <p:cNvSpPr>
            <a:spLocks noGrp="1"/>
          </p:cNvSpPr>
          <p:nvPr>
            <p:ph type="ftr" sz="quarter" idx="11"/>
          </p:nvPr>
        </p:nvSpPr>
        <p:spPr>
          <a:xfrm>
            <a:off x="3776135" y="6422854"/>
            <a:ext cx="4279669" cy="365125"/>
          </a:xfrm>
        </p:spPr>
        <p:txBody>
          <a:bodyPr/>
          <a:lstStyle/>
          <a:p>
            <a:endParaRPr lang="es-PE"/>
          </a:p>
        </p:txBody>
      </p:sp>
      <p:sp>
        <p:nvSpPr>
          <p:cNvPr id="6" name="Slide Number Placeholder 5"/>
          <p:cNvSpPr>
            <a:spLocks noGrp="1"/>
          </p:cNvSpPr>
          <p:nvPr>
            <p:ph type="sldNum" sz="quarter" idx="12"/>
          </p:nvPr>
        </p:nvSpPr>
        <p:spPr>
          <a:xfrm>
            <a:off x="8073048" y="6422854"/>
            <a:ext cx="879759" cy="365125"/>
          </a:xfrm>
        </p:spPr>
        <p:txBody>
          <a:bodyPr/>
          <a:lstStyle/>
          <a:p>
            <a:fld id="{22AD40AA-4153-4511-91F5-0CE4A98A816F}" type="slidenum">
              <a:rPr lang="es-PE" smtClean="0"/>
              <a:t>‹#›</a:t>
            </a:fld>
            <a:endParaRPr lang="es-PE"/>
          </a:p>
        </p:txBody>
      </p:sp>
    </p:spTree>
    <p:extLst>
      <p:ext uri="{BB962C8B-B14F-4D97-AF65-F5344CB8AC3E}">
        <p14:creationId xmlns:p14="http://schemas.microsoft.com/office/powerpoint/2010/main" val="3117909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AA5727-5D1F-45F3-88D4-0AE0E070ABA6}" type="datetimeFigureOut">
              <a:rPr lang="es-PE" smtClean="0"/>
              <a:t>18/10/2014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2AD40AA-4153-4511-91F5-0CE4A98A816F}" type="slidenum">
              <a:rPr lang="es-PE" smtClean="0"/>
              <a:t>‹#›</a:t>
            </a:fld>
            <a:endParaRPr lang="es-PE"/>
          </a:p>
        </p:txBody>
      </p:sp>
    </p:spTree>
    <p:extLst>
      <p:ext uri="{BB962C8B-B14F-4D97-AF65-F5344CB8AC3E}">
        <p14:creationId xmlns:p14="http://schemas.microsoft.com/office/powerpoint/2010/main" val="313006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71AA5727-5D1F-45F3-88D4-0AE0E070ABA6}" type="datetimeFigureOut">
              <a:rPr lang="es-PE" smtClean="0"/>
              <a:t>18/10/2014</a:t>
            </a:fld>
            <a:endParaRPr lang="es-P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P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2AD40AA-4153-4511-91F5-0CE4A98A816F}" type="slidenum">
              <a:rPr lang="es-PE" smtClean="0"/>
              <a:t>‹#›</a:t>
            </a:fld>
            <a:endParaRPr lang="es-PE"/>
          </a:p>
        </p:txBody>
      </p:sp>
    </p:spTree>
    <p:extLst>
      <p:ext uri="{BB962C8B-B14F-4D97-AF65-F5344CB8AC3E}">
        <p14:creationId xmlns:p14="http://schemas.microsoft.com/office/powerpoint/2010/main" val="105834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AA5727-5D1F-45F3-88D4-0AE0E070ABA6}" type="datetimeFigureOut">
              <a:rPr lang="es-PE" smtClean="0"/>
              <a:t>18/10/2014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2AD40AA-4153-4511-91F5-0CE4A98A816F}" type="slidenum">
              <a:rPr lang="es-PE" smtClean="0"/>
              <a:t>‹#›</a:t>
            </a:fld>
            <a:endParaRPr lang="es-PE"/>
          </a:p>
        </p:txBody>
      </p:sp>
    </p:spTree>
    <p:extLst>
      <p:ext uri="{BB962C8B-B14F-4D97-AF65-F5344CB8AC3E}">
        <p14:creationId xmlns:p14="http://schemas.microsoft.com/office/powerpoint/2010/main" val="153587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AA5727-5D1F-45F3-88D4-0AE0E070ABA6}" type="datetimeFigureOut">
              <a:rPr lang="es-PE" smtClean="0"/>
              <a:t>18/10/2014</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22AD40AA-4153-4511-91F5-0CE4A98A816F}" type="slidenum">
              <a:rPr lang="es-PE" smtClean="0"/>
              <a:t>‹#›</a:t>
            </a:fld>
            <a:endParaRPr lang="es-PE"/>
          </a:p>
        </p:txBody>
      </p:sp>
    </p:spTree>
    <p:extLst>
      <p:ext uri="{BB962C8B-B14F-4D97-AF65-F5344CB8AC3E}">
        <p14:creationId xmlns:p14="http://schemas.microsoft.com/office/powerpoint/2010/main" val="261932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AA5727-5D1F-45F3-88D4-0AE0E070ABA6}" type="datetimeFigureOut">
              <a:rPr lang="es-PE" smtClean="0"/>
              <a:t>18/10/2014</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22AD40AA-4153-4511-91F5-0CE4A98A816F}" type="slidenum">
              <a:rPr lang="es-PE" smtClean="0"/>
              <a:t>‹#›</a:t>
            </a:fld>
            <a:endParaRPr lang="es-PE"/>
          </a:p>
        </p:txBody>
      </p:sp>
    </p:spTree>
    <p:extLst>
      <p:ext uri="{BB962C8B-B14F-4D97-AF65-F5344CB8AC3E}">
        <p14:creationId xmlns:p14="http://schemas.microsoft.com/office/powerpoint/2010/main" val="96570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A5727-5D1F-45F3-88D4-0AE0E070ABA6}" type="datetimeFigureOut">
              <a:rPr lang="es-PE" smtClean="0"/>
              <a:t>18/10/2014</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22AD40AA-4153-4511-91F5-0CE4A98A816F}" type="slidenum">
              <a:rPr lang="es-PE" smtClean="0"/>
              <a:t>‹#›</a:t>
            </a:fld>
            <a:endParaRPr lang="es-PE"/>
          </a:p>
        </p:txBody>
      </p:sp>
    </p:spTree>
    <p:extLst>
      <p:ext uri="{BB962C8B-B14F-4D97-AF65-F5344CB8AC3E}">
        <p14:creationId xmlns:p14="http://schemas.microsoft.com/office/powerpoint/2010/main" val="204561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A5727-5D1F-45F3-88D4-0AE0E070ABA6}" type="datetimeFigureOut">
              <a:rPr lang="es-PE" smtClean="0"/>
              <a:t>18/10/2014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2AD40AA-4153-4511-91F5-0CE4A98A816F}" type="slidenum">
              <a:rPr lang="es-PE" smtClean="0"/>
              <a:t>‹#›</a:t>
            </a:fld>
            <a:endParaRPr lang="es-PE"/>
          </a:p>
        </p:txBody>
      </p:sp>
    </p:spTree>
    <p:extLst>
      <p:ext uri="{BB962C8B-B14F-4D97-AF65-F5344CB8AC3E}">
        <p14:creationId xmlns:p14="http://schemas.microsoft.com/office/powerpoint/2010/main" val="261283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A5727-5D1F-45F3-88D4-0AE0E070ABA6}" type="datetimeFigureOut">
              <a:rPr lang="es-PE" smtClean="0"/>
              <a:t>18/10/2014</a:t>
            </a:fld>
            <a:endParaRPr lang="es-PE"/>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AD40AA-4153-4511-91F5-0CE4A98A816F}" type="slidenum">
              <a:rPr lang="es-PE" smtClean="0"/>
              <a:t>‹#›</a:t>
            </a:fld>
            <a:endParaRPr lang="es-PE"/>
          </a:p>
        </p:txBody>
      </p:sp>
    </p:spTree>
    <p:extLst>
      <p:ext uri="{BB962C8B-B14F-4D97-AF65-F5344CB8AC3E}">
        <p14:creationId xmlns:p14="http://schemas.microsoft.com/office/powerpoint/2010/main" val="424837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71AA5727-5D1F-45F3-88D4-0AE0E070ABA6}" type="datetimeFigureOut">
              <a:rPr lang="es-PE" smtClean="0"/>
              <a:t>18/10/2014</a:t>
            </a:fld>
            <a:endParaRPr lang="es-PE"/>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s-PE"/>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22AD40AA-4153-4511-91F5-0CE4A98A816F}" type="slidenum">
              <a:rPr lang="es-PE" smtClean="0"/>
              <a:t>‹#›</a:t>
            </a:fld>
            <a:endParaRPr lang="es-PE"/>
          </a:p>
        </p:txBody>
      </p:sp>
    </p:spTree>
    <p:extLst>
      <p:ext uri="{BB962C8B-B14F-4D97-AF65-F5344CB8AC3E}">
        <p14:creationId xmlns:p14="http://schemas.microsoft.com/office/powerpoint/2010/main" val="3431139851"/>
      </p:ext>
    </p:extLst>
  </p:cSld>
  <p:clrMap bg1="dk1" tx1="lt1" bg2="dk2" tx2="lt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224971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9169" y="117823"/>
            <a:ext cx="3569823" cy="6878063"/>
          </a:xfrm>
          <a:prstGeom prst="rect">
            <a:avLst/>
          </a:prstGeom>
        </p:spPr>
      </p:pic>
      <p:sp>
        <p:nvSpPr>
          <p:cNvPr id="2" name="Title 1"/>
          <p:cNvSpPr>
            <a:spLocks noGrp="1"/>
          </p:cNvSpPr>
          <p:nvPr>
            <p:ph type="ctrTitle"/>
          </p:nvPr>
        </p:nvSpPr>
        <p:spPr>
          <a:xfrm>
            <a:off x="3976597" y="362858"/>
            <a:ext cx="7373573" cy="3372204"/>
          </a:xfrm>
        </p:spPr>
        <p:txBody>
          <a:bodyPr>
            <a:noAutofit/>
          </a:bodyPr>
          <a:lstStyle/>
          <a:p>
            <a:pPr algn="l"/>
            <a:r>
              <a:rPr lang="es-PE" sz="8800" dirty="0" err="1" smtClean="0">
                <a:latin typeface="Stencil" panose="040409050D0802020404" pitchFamily="82" charset="0"/>
              </a:rPr>
              <a:t>National</a:t>
            </a:r>
            <a:r>
              <a:rPr lang="es-PE" sz="8800" dirty="0">
                <a:latin typeface="Stencil" panose="040409050D0802020404" pitchFamily="82" charset="0"/>
              </a:rPr>
              <a:t/>
            </a:r>
            <a:br>
              <a:rPr lang="es-PE" sz="8800" dirty="0">
                <a:latin typeface="Stencil" panose="040409050D0802020404" pitchFamily="82" charset="0"/>
              </a:rPr>
            </a:br>
            <a:r>
              <a:rPr lang="es-PE" sz="8800" dirty="0" smtClean="0">
                <a:latin typeface="Stencil" panose="040409050D0802020404" pitchFamily="82" charset="0"/>
              </a:rPr>
              <a:t> </a:t>
            </a:r>
            <a:r>
              <a:rPr lang="es-PE" sz="8800" dirty="0" err="1" smtClean="0">
                <a:latin typeface="Stencil" panose="040409050D0802020404" pitchFamily="82" charset="0"/>
              </a:rPr>
              <a:t>Education</a:t>
            </a:r>
            <a:r>
              <a:rPr lang="es-PE" sz="8800" dirty="0">
                <a:latin typeface="Stencil" panose="040409050D0802020404" pitchFamily="82" charset="0"/>
              </a:rPr>
              <a:t/>
            </a:r>
            <a:br>
              <a:rPr lang="es-PE" sz="8800" dirty="0">
                <a:latin typeface="Stencil" panose="040409050D0802020404" pitchFamily="82" charset="0"/>
              </a:rPr>
            </a:br>
            <a:r>
              <a:rPr lang="es-PE" sz="8800" dirty="0" smtClean="0">
                <a:latin typeface="Stencil" panose="040409050D0802020404" pitchFamily="82" charset="0"/>
              </a:rPr>
              <a:t>  </a:t>
            </a:r>
            <a:r>
              <a:rPr lang="es-PE" sz="8800" dirty="0" err="1" smtClean="0">
                <a:latin typeface="Stencil" panose="040409050D0802020404" pitchFamily="82" charset="0"/>
              </a:rPr>
              <a:t>Cycle</a:t>
            </a:r>
            <a:endParaRPr lang="es-PE" sz="8800" dirty="0">
              <a:latin typeface="Stencil" panose="040409050D0802020404" pitchFamily="82" charset="0"/>
            </a:endParaRPr>
          </a:p>
        </p:txBody>
      </p:sp>
      <p:sp>
        <p:nvSpPr>
          <p:cNvPr id="9" name="TextBox 8"/>
          <p:cNvSpPr txBox="1"/>
          <p:nvPr/>
        </p:nvSpPr>
        <p:spPr>
          <a:xfrm>
            <a:off x="5233538" y="4301090"/>
            <a:ext cx="5095838" cy="1754327"/>
          </a:xfrm>
          <a:prstGeom prst="rect">
            <a:avLst/>
          </a:prstGeom>
          <a:noFill/>
        </p:spPr>
        <p:txBody>
          <a:bodyPr wrap="square" rtlCol="0">
            <a:spAutoFit/>
          </a:bodyPr>
          <a:lstStyle/>
          <a:p>
            <a:pPr algn="ctr"/>
            <a:r>
              <a:rPr lang="es-PE" sz="3600" b="1" dirty="0" smtClean="0"/>
              <a:t>MARKETING </a:t>
            </a:r>
          </a:p>
          <a:p>
            <a:pPr algn="ctr"/>
            <a:r>
              <a:rPr lang="es-PE" sz="3600" b="1" dirty="0" smtClean="0"/>
              <a:t>&amp;</a:t>
            </a:r>
          </a:p>
          <a:p>
            <a:pPr algn="ctr"/>
            <a:r>
              <a:rPr lang="es-PE" sz="3600" b="1" dirty="0" smtClean="0"/>
              <a:t>COMMUNICATIONS</a:t>
            </a:r>
            <a:endParaRPr lang="es-PE" sz="3600" b="1" dirty="0"/>
          </a:p>
        </p:txBody>
      </p:sp>
      <p:pic>
        <p:nvPicPr>
          <p:cNvPr id="6" name="Picture 5" descr="blue_on_white_short.png"/>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a:off x="9032995" y="5985803"/>
            <a:ext cx="3488788" cy="872197"/>
          </a:xfrm>
          <a:prstGeom prst="rect">
            <a:avLst/>
          </a:prstGeom>
        </p:spPr>
      </p:pic>
    </p:spTree>
    <p:extLst>
      <p:ext uri="{BB962C8B-B14F-4D97-AF65-F5344CB8AC3E}">
        <p14:creationId xmlns:p14="http://schemas.microsoft.com/office/powerpoint/2010/main" val="837598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pic>
        <p:nvPicPr>
          <p:cNvPr id="4" name="Picture 1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08153"/>
            <a:ext cx="6452944" cy="383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5" name="Picture 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83602" y="2364847"/>
            <a:ext cx="5451816" cy="4137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6" name="TextBox 5"/>
          <p:cNvSpPr txBox="1"/>
          <p:nvPr/>
        </p:nvSpPr>
        <p:spPr>
          <a:xfrm>
            <a:off x="7724935" y="974122"/>
            <a:ext cx="3340512" cy="707886"/>
          </a:xfrm>
          <a:prstGeom prst="rect">
            <a:avLst/>
          </a:prstGeom>
          <a:noFill/>
        </p:spPr>
        <p:txBody>
          <a:bodyPr wrap="square" rtlCol="0">
            <a:spAutoFit/>
          </a:bodyPr>
          <a:lstStyle/>
          <a:p>
            <a:r>
              <a:rPr lang="en-US" sz="2000" b="1" dirty="0" smtClean="0"/>
              <a:t>Can be implement for other focus programs</a:t>
            </a:r>
            <a:endParaRPr lang="en-US" sz="2000" b="1" dirty="0"/>
          </a:p>
        </p:txBody>
      </p:sp>
    </p:spTree>
    <p:extLst>
      <p:ext uri="{BB962C8B-B14F-4D97-AF65-F5344CB8AC3E}">
        <p14:creationId xmlns:p14="http://schemas.microsoft.com/office/powerpoint/2010/main" val="3838286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pic>
        <p:nvPicPr>
          <p:cNvPr id="3" name="Content Placeholder 3"/>
          <p:cNvPicPr>
            <a:picLocks noGrp="1" noChangeAspect="1"/>
          </p:cNvPicPr>
          <p:nvPr/>
        </p:nvPicPr>
        <p:blipFill>
          <a:blip r:embed="rId2">
            <a:extLst>
              <a:ext uri="{28A0092B-C50C-407E-A947-70E740481C1C}">
                <a14:useLocalDpi xmlns:a14="http://schemas.microsoft.com/office/drawing/2010/main"/>
              </a:ext>
            </a:extLst>
          </a:blip>
          <a:stretch>
            <a:fillRect/>
          </a:stretch>
        </p:blipFill>
        <p:spPr>
          <a:xfrm>
            <a:off x="105425" y="496347"/>
            <a:ext cx="11362718" cy="6113773"/>
          </a:xfrm>
          <a:prstGeom prst="rect">
            <a:avLst/>
          </a:prstGeom>
        </p:spPr>
      </p:pic>
    </p:spTree>
    <p:extLst>
      <p:ext uri="{BB962C8B-B14F-4D97-AF65-F5344CB8AC3E}">
        <p14:creationId xmlns:p14="http://schemas.microsoft.com/office/powerpoint/2010/main" val="1019908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183143" y="3677707"/>
            <a:ext cx="8784522" cy="2028921"/>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sp>
        <p:nvSpPr>
          <p:cNvPr id="4" name="2 Marcador de contenido"/>
          <p:cNvSpPr txBox="1">
            <a:spLocks/>
          </p:cNvSpPr>
          <p:nvPr/>
        </p:nvSpPr>
        <p:spPr>
          <a:xfrm>
            <a:off x="463574" y="411625"/>
            <a:ext cx="6091369" cy="633251"/>
          </a:xfrm>
          <a:prstGeom prst="rect">
            <a:avLst/>
          </a:prstGeom>
        </p:spPr>
        <p:txBody>
          <a:bodyPr>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buFont typeface="Wingdings" pitchFamily="2" charset="2"/>
              <a:buNone/>
            </a:pPr>
            <a:r>
              <a:rPr lang="en-ZA" sz="3600" b="1" dirty="0" smtClean="0">
                <a:latin typeface="+mj-lt"/>
              </a:rPr>
              <a:t>H</a:t>
            </a:r>
            <a:r>
              <a:rPr lang="en-US" sz="3600" b="1" dirty="0" smtClean="0">
                <a:latin typeface="+mj-lt"/>
              </a:rPr>
              <a:t>o</a:t>
            </a:r>
            <a:r>
              <a:rPr lang="en-ZA" sz="3600" b="1" dirty="0" smtClean="0">
                <a:latin typeface="+mj-lt"/>
              </a:rPr>
              <a:t>w we contribute</a:t>
            </a:r>
          </a:p>
        </p:txBody>
      </p:sp>
      <p:sp>
        <p:nvSpPr>
          <p:cNvPr id="5" name="2 Marcador de contenido"/>
          <p:cNvSpPr txBox="1">
            <a:spLocks/>
          </p:cNvSpPr>
          <p:nvPr/>
        </p:nvSpPr>
        <p:spPr>
          <a:xfrm>
            <a:off x="736873" y="1552952"/>
            <a:ext cx="10998957" cy="1533450"/>
          </a:xfrm>
          <a:prstGeom prst="rect">
            <a:avLst/>
          </a:prstGeom>
        </p:spPr>
        <p:txBody>
          <a:bodyPr>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buFont typeface="Wingdings" pitchFamily="2" charset="2"/>
              <a:buNone/>
            </a:pPr>
            <a:r>
              <a:rPr lang="en-ZA" dirty="0" smtClean="0"/>
              <a:t>Marketing</a:t>
            </a:r>
            <a:r>
              <a:rPr lang="es-PE" sz="2400" b="1" dirty="0"/>
              <a:t> </a:t>
            </a:r>
            <a:r>
              <a:rPr lang="es-PE" sz="2400" dirty="0" smtClean="0"/>
              <a:t>has alot of strategies to implment to a focus area and acheive growth.</a:t>
            </a:r>
          </a:p>
          <a:p>
            <a:pPr>
              <a:buFont typeface="Wingdings" pitchFamily="2" charset="2"/>
              <a:buNone/>
            </a:pPr>
            <a:r>
              <a:rPr lang="es-PE" sz="2400" dirty="0" smtClean="0"/>
              <a:t>As an organisation, we have focused on using two major modules to keep the organisation being at the right place at the right time.</a:t>
            </a:r>
            <a:endParaRPr lang="en-ZA" sz="2400" dirty="0" smtClean="0"/>
          </a:p>
        </p:txBody>
      </p:sp>
      <p:sp>
        <p:nvSpPr>
          <p:cNvPr id="6" name="2 Marcador de contenido"/>
          <p:cNvSpPr txBox="1">
            <a:spLocks/>
          </p:cNvSpPr>
          <p:nvPr/>
        </p:nvSpPr>
        <p:spPr>
          <a:xfrm>
            <a:off x="615972" y="3184252"/>
            <a:ext cx="10998957" cy="561224"/>
          </a:xfrm>
          <a:prstGeom prst="rect">
            <a:avLst/>
          </a:prstGeom>
        </p:spPr>
        <p:txBody>
          <a:bodyPr>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buFont typeface="Wingdings" pitchFamily="2" charset="2"/>
              <a:buNone/>
            </a:pPr>
            <a:r>
              <a:rPr lang="en-US" dirty="0" smtClean="0"/>
              <a:t>We using the GTMC module and Product-customer flow</a:t>
            </a:r>
            <a:endParaRPr lang="en-ZA" sz="2400" dirty="0" smtClean="0"/>
          </a:p>
        </p:txBody>
      </p:sp>
      <p:sp>
        <p:nvSpPr>
          <p:cNvPr id="7" name="2 Marcador de contenido"/>
          <p:cNvSpPr txBox="1">
            <a:spLocks/>
          </p:cNvSpPr>
          <p:nvPr/>
        </p:nvSpPr>
        <p:spPr>
          <a:xfrm>
            <a:off x="326596" y="3628222"/>
            <a:ext cx="3831646" cy="2329474"/>
          </a:xfrm>
          <a:prstGeom prst="rect">
            <a:avLst/>
          </a:prstGeom>
        </p:spPr>
        <p:txBody>
          <a:bodyPr>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buFont typeface="Wingdings" pitchFamily="2" charset="2"/>
              <a:buNone/>
            </a:pPr>
            <a:r>
              <a:rPr lang="en-US" sz="3600" dirty="0" smtClean="0">
                <a:latin typeface="Lobster 1.4"/>
                <a:cs typeface="Lobster 1.4"/>
              </a:rPr>
              <a:t>G-Goal</a:t>
            </a:r>
          </a:p>
          <a:p>
            <a:pPr>
              <a:buFont typeface="Wingdings" pitchFamily="2" charset="2"/>
              <a:buNone/>
            </a:pPr>
            <a:r>
              <a:rPr lang="en-US" sz="3600" dirty="0" smtClean="0">
                <a:latin typeface="Lobster 1.4"/>
                <a:cs typeface="Lobster 1.4"/>
              </a:rPr>
              <a:t>T-Target</a:t>
            </a:r>
          </a:p>
          <a:p>
            <a:pPr>
              <a:lnSpc>
                <a:spcPct val="50000"/>
              </a:lnSpc>
              <a:buFont typeface="Wingdings" pitchFamily="2" charset="2"/>
              <a:buNone/>
            </a:pPr>
            <a:r>
              <a:rPr lang="en-US" sz="3600" dirty="0" smtClean="0">
                <a:latin typeface="Lobster 1.4"/>
                <a:cs typeface="Lobster 1.4"/>
              </a:rPr>
              <a:t>audience </a:t>
            </a:r>
          </a:p>
          <a:p>
            <a:pPr>
              <a:buFont typeface="Wingdings" pitchFamily="2" charset="2"/>
              <a:buNone/>
            </a:pPr>
            <a:r>
              <a:rPr lang="en-US" sz="3600" dirty="0" smtClean="0">
                <a:latin typeface="Lobster 1.4"/>
                <a:cs typeface="Lobster 1.4"/>
              </a:rPr>
              <a:t>M-Message</a:t>
            </a:r>
          </a:p>
          <a:p>
            <a:pPr>
              <a:buFont typeface="Wingdings" pitchFamily="2" charset="2"/>
              <a:buNone/>
            </a:pPr>
            <a:r>
              <a:rPr lang="en-US" sz="3600" dirty="0" smtClean="0">
                <a:latin typeface="Lobster 1.4"/>
                <a:cs typeface="Lobster 1.4"/>
              </a:rPr>
              <a:t>C-Channel</a:t>
            </a:r>
            <a:endParaRPr lang="en-ZA" sz="3600" dirty="0" smtClean="0">
              <a:latin typeface="Lobster 1.4"/>
              <a:cs typeface="Lobster 1.4"/>
            </a:endParaRPr>
          </a:p>
        </p:txBody>
      </p:sp>
      <p:pic>
        <p:nvPicPr>
          <p:cNvPr id="8" name="Picture 7" descr="Untitled.tiff"/>
          <p:cNvPicPr>
            <a:picLocks noChangeAspect="1"/>
          </p:cNvPicPr>
          <p:nvPr/>
        </p:nvPicPr>
        <p:blipFill rotWithShape="1">
          <a:blip r:embed="rId2" cstate="email">
            <a:extLst>
              <a:ext uri="{28A0092B-C50C-407E-A947-70E740481C1C}">
                <a14:useLocalDpi xmlns:a14="http://schemas.microsoft.com/office/drawing/2010/main"/>
              </a:ext>
            </a:extLst>
          </a:blip>
          <a:srcRect t="6258" b="35438"/>
          <a:stretch/>
        </p:blipFill>
        <p:spPr>
          <a:xfrm>
            <a:off x="2620469" y="3922302"/>
            <a:ext cx="9475074" cy="1848626"/>
          </a:xfrm>
          <a:prstGeom prst="rect">
            <a:avLst/>
          </a:prstGeom>
          <a:ln>
            <a:noFill/>
          </a:ln>
          <a:effectLst>
            <a:softEdge rad="112500"/>
          </a:effectLst>
        </p:spPr>
      </p:pic>
    </p:spTree>
    <p:extLst>
      <p:ext uri="{BB962C8B-B14F-4D97-AF65-F5344CB8AC3E}">
        <p14:creationId xmlns:p14="http://schemas.microsoft.com/office/powerpoint/2010/main" val="784801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sp>
        <p:nvSpPr>
          <p:cNvPr id="3" name="2 Marcador de contenido"/>
          <p:cNvSpPr txBox="1">
            <a:spLocks/>
          </p:cNvSpPr>
          <p:nvPr/>
        </p:nvSpPr>
        <p:spPr>
          <a:xfrm>
            <a:off x="463574" y="411625"/>
            <a:ext cx="6809000" cy="633251"/>
          </a:xfrm>
          <a:prstGeom prst="rect">
            <a:avLst/>
          </a:prstGeom>
        </p:spPr>
        <p:txBody>
          <a:bodyPr>
            <a:normAutofit fontScale="85000"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buFont typeface="Wingdings" pitchFamily="2" charset="2"/>
              <a:buNone/>
            </a:pPr>
            <a:r>
              <a:rPr lang="en-US" sz="3600" b="1" dirty="0" smtClean="0">
                <a:latin typeface="+mj-lt"/>
              </a:rPr>
              <a:t>G.T.M.C- PRODUCT</a:t>
            </a:r>
            <a:r>
              <a:rPr lang="en-US" sz="3600" b="1" smtClean="0">
                <a:latin typeface="+mj-lt"/>
              </a:rPr>
              <a:t>-Customer flow</a:t>
            </a:r>
            <a:endParaRPr lang="en-ZA" sz="3600" b="1" dirty="0" smtClean="0">
              <a:latin typeface="+mj-lt"/>
            </a:endParaRPr>
          </a:p>
        </p:txBody>
      </p:sp>
      <p:sp>
        <p:nvSpPr>
          <p:cNvPr id="4" name="TextBox 3"/>
          <p:cNvSpPr txBox="1"/>
          <p:nvPr/>
        </p:nvSpPr>
        <p:spPr>
          <a:xfrm>
            <a:off x="675211" y="1308911"/>
            <a:ext cx="10999183" cy="369332"/>
          </a:xfrm>
          <a:prstGeom prst="rect">
            <a:avLst/>
          </a:prstGeom>
          <a:noFill/>
        </p:spPr>
        <p:txBody>
          <a:bodyPr wrap="square" rtlCol="0">
            <a:spAutoFit/>
          </a:bodyPr>
          <a:lstStyle/>
          <a:p>
            <a:r>
              <a:rPr lang="en-US" dirty="0" smtClean="0"/>
              <a:t>This is the basic relation that can be found in marketing, in sourcing for potential people to engage with AIESEC</a:t>
            </a:r>
            <a:endParaRPr lang="en-US" dirty="0"/>
          </a:p>
        </p:txBody>
      </p:sp>
      <p:pic>
        <p:nvPicPr>
          <p:cNvPr id="5" name="Picture 4" descr="1385551804945_gtcm-planning copy.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7280" y="1800630"/>
            <a:ext cx="10160000" cy="4953000"/>
          </a:xfrm>
          <a:prstGeom prst="rect">
            <a:avLst/>
          </a:prstGeom>
        </p:spPr>
      </p:pic>
    </p:spTree>
    <p:extLst>
      <p:ext uri="{BB962C8B-B14F-4D97-AF65-F5344CB8AC3E}">
        <p14:creationId xmlns:p14="http://schemas.microsoft.com/office/powerpoint/2010/main" val="527078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pic>
        <p:nvPicPr>
          <p:cNvPr id="3" name="Picture 1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0927" y="244933"/>
            <a:ext cx="10933303" cy="3371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4" name="TextBox 3"/>
          <p:cNvSpPr txBox="1"/>
          <p:nvPr/>
        </p:nvSpPr>
        <p:spPr>
          <a:xfrm>
            <a:off x="86986" y="3809517"/>
            <a:ext cx="2296602" cy="2677656"/>
          </a:xfrm>
          <a:prstGeom prst="rect">
            <a:avLst/>
          </a:prstGeom>
          <a:noFill/>
        </p:spPr>
        <p:txBody>
          <a:bodyPr wrap="square" rtlCol="0">
            <a:spAutoFit/>
          </a:bodyPr>
          <a:lstStyle/>
          <a:p>
            <a:r>
              <a:rPr lang="en-US" sz="2800" b="1" dirty="0" smtClean="0">
                <a:latin typeface="+mj-lt"/>
              </a:rPr>
              <a:t>G </a:t>
            </a:r>
            <a:r>
              <a:rPr lang="en-US" sz="2000" dirty="0" smtClean="0"/>
              <a:t>:Determined </a:t>
            </a:r>
            <a:r>
              <a:rPr lang="en-US" sz="2000" dirty="0"/>
              <a:t>from the focus </a:t>
            </a:r>
            <a:r>
              <a:rPr lang="en-US" sz="2000" dirty="0" smtClean="0"/>
              <a:t>areas should </a:t>
            </a:r>
            <a:r>
              <a:rPr lang="en-US" sz="2000" dirty="0"/>
              <a:t>put focus on the decided drivers of the entity</a:t>
            </a:r>
          </a:p>
          <a:p>
            <a:r>
              <a:rPr lang="en-US" sz="2000" dirty="0" err="1"/>
              <a:t>eg</a:t>
            </a:r>
            <a:r>
              <a:rPr lang="en-US" sz="2000" dirty="0"/>
              <a:t>: 1000 </a:t>
            </a:r>
            <a:r>
              <a:rPr lang="en-US" sz="2000" dirty="0" err="1" smtClean="0"/>
              <a:t>oGCDP</a:t>
            </a:r>
            <a:r>
              <a:rPr lang="en-US" sz="2000" dirty="0" smtClean="0"/>
              <a:t> </a:t>
            </a:r>
            <a:r>
              <a:rPr lang="en-US" sz="2000" dirty="0"/>
              <a:t>Raised</a:t>
            </a:r>
          </a:p>
        </p:txBody>
      </p:sp>
      <p:sp>
        <p:nvSpPr>
          <p:cNvPr id="5" name="TextBox 4"/>
          <p:cNvSpPr txBox="1"/>
          <p:nvPr/>
        </p:nvSpPr>
        <p:spPr>
          <a:xfrm>
            <a:off x="2501197" y="3874942"/>
            <a:ext cx="2457370" cy="2062103"/>
          </a:xfrm>
          <a:prstGeom prst="rect">
            <a:avLst/>
          </a:prstGeom>
          <a:noFill/>
        </p:spPr>
        <p:txBody>
          <a:bodyPr wrap="square" rtlCol="0">
            <a:spAutoFit/>
          </a:bodyPr>
          <a:lstStyle/>
          <a:p>
            <a:r>
              <a:rPr lang="en-US" sz="2800" b="1" dirty="0" smtClean="0">
                <a:latin typeface="+mj-lt"/>
              </a:rPr>
              <a:t>T </a:t>
            </a:r>
            <a:r>
              <a:rPr lang="en-US" sz="2000" dirty="0" smtClean="0"/>
              <a:t>:</a:t>
            </a:r>
            <a:r>
              <a:rPr lang="en-US" sz="2000" dirty="0"/>
              <a:t>Marketing plan should be </a:t>
            </a:r>
            <a:r>
              <a:rPr lang="en-US" sz="2000" dirty="0" smtClean="0"/>
              <a:t>customized </a:t>
            </a:r>
            <a:r>
              <a:rPr lang="en-US" sz="2000" dirty="0"/>
              <a:t>towards specific target audience</a:t>
            </a:r>
          </a:p>
          <a:p>
            <a:r>
              <a:rPr lang="en-US" sz="2000" dirty="0"/>
              <a:t>Understand wants, needs, interests</a:t>
            </a:r>
          </a:p>
        </p:txBody>
      </p:sp>
      <p:sp>
        <p:nvSpPr>
          <p:cNvPr id="7" name="TextBox 6"/>
          <p:cNvSpPr txBox="1"/>
          <p:nvPr/>
        </p:nvSpPr>
        <p:spPr>
          <a:xfrm>
            <a:off x="4941175" y="3853392"/>
            <a:ext cx="5480527" cy="3004608"/>
          </a:xfrm>
          <a:prstGeom prst="rect">
            <a:avLst/>
          </a:prstGeom>
          <a:noFill/>
        </p:spPr>
        <p:txBody>
          <a:bodyPr wrap="square" rtlCol="0">
            <a:spAutoFit/>
          </a:bodyPr>
          <a:lstStyle/>
          <a:p>
            <a:r>
              <a:rPr lang="en-US" sz="2800" b="1" dirty="0" smtClean="0">
                <a:latin typeface="+mj-lt"/>
              </a:rPr>
              <a:t>C: </a:t>
            </a:r>
            <a:r>
              <a:rPr lang="en-US" b="1" dirty="0"/>
              <a:t>Answers to the questions...</a:t>
            </a:r>
            <a:endParaRPr lang="en-US" sz="4000" dirty="0"/>
          </a:p>
          <a:p>
            <a:pPr lvl="1"/>
            <a:r>
              <a:rPr lang="en-US" dirty="0"/>
              <a:t>Which channels’ do our Targets normally visit? </a:t>
            </a:r>
            <a:endParaRPr lang="en-US" sz="4000" dirty="0"/>
          </a:p>
          <a:p>
            <a:pPr lvl="1"/>
            <a:r>
              <a:rPr lang="en-US" dirty="0"/>
              <a:t>How often do they go to these places? </a:t>
            </a:r>
            <a:endParaRPr lang="en-US" sz="4000" dirty="0"/>
          </a:p>
          <a:p>
            <a:pPr lvl="1"/>
            <a:r>
              <a:rPr lang="en-US" dirty="0"/>
              <a:t>What do they do there?</a:t>
            </a:r>
            <a:endParaRPr lang="en-US" sz="4000" dirty="0"/>
          </a:p>
          <a:p>
            <a:r>
              <a:rPr lang="en-US" dirty="0"/>
              <a:t> </a:t>
            </a:r>
            <a:r>
              <a:rPr lang="en-US" b="1" dirty="0" smtClean="0"/>
              <a:t>Answers </a:t>
            </a:r>
            <a:r>
              <a:rPr lang="en-US" b="1" dirty="0"/>
              <a:t>to these types of questions will help you clarify..</a:t>
            </a:r>
            <a:endParaRPr lang="en-US" sz="4000" dirty="0"/>
          </a:p>
          <a:p>
            <a:r>
              <a:rPr lang="en-US" dirty="0"/>
              <a:t>(1)  Which Channel/ Places should you focus on for your promotions? and,</a:t>
            </a:r>
            <a:endParaRPr lang="en-US" sz="4000" dirty="0"/>
          </a:p>
          <a:p>
            <a:r>
              <a:rPr lang="en-US" dirty="0"/>
              <a:t>(2)  When is the best timing for you to release your materials?</a:t>
            </a:r>
            <a:endParaRPr lang="en-US" sz="4000" dirty="0"/>
          </a:p>
        </p:txBody>
      </p:sp>
      <p:sp>
        <p:nvSpPr>
          <p:cNvPr id="8" name="TextBox 7"/>
          <p:cNvSpPr txBox="1"/>
          <p:nvPr/>
        </p:nvSpPr>
        <p:spPr>
          <a:xfrm>
            <a:off x="10613086" y="4313973"/>
            <a:ext cx="1578914" cy="2031325"/>
          </a:xfrm>
          <a:prstGeom prst="rect">
            <a:avLst/>
          </a:prstGeom>
          <a:noFill/>
        </p:spPr>
        <p:txBody>
          <a:bodyPr wrap="square" rtlCol="0">
            <a:spAutoFit/>
          </a:bodyPr>
          <a:lstStyle/>
          <a:p>
            <a:r>
              <a:rPr lang="en-US" sz="2800" dirty="0" smtClean="0">
                <a:latin typeface="+mj-lt"/>
              </a:rPr>
              <a:t>M</a:t>
            </a:r>
            <a:r>
              <a:rPr lang="en-US" sz="2400" dirty="0" smtClean="0">
                <a:latin typeface="+mj-lt"/>
              </a:rPr>
              <a:t>: </a:t>
            </a:r>
            <a:r>
              <a:rPr lang="en-US" sz="2000" dirty="0" smtClean="0"/>
              <a:t>Main </a:t>
            </a:r>
            <a:r>
              <a:rPr lang="en-US" sz="2000" dirty="0"/>
              <a:t>message - Tag line?</a:t>
            </a:r>
          </a:p>
          <a:p>
            <a:r>
              <a:rPr lang="en-US" sz="2000" dirty="0" smtClean="0"/>
              <a:t>Customized </a:t>
            </a:r>
            <a:r>
              <a:rPr lang="en-US" sz="2000" dirty="0"/>
              <a:t>message</a:t>
            </a:r>
          </a:p>
          <a:p>
            <a:endParaRPr lang="en-US" dirty="0"/>
          </a:p>
        </p:txBody>
      </p:sp>
    </p:spTree>
    <p:extLst>
      <p:ext uri="{BB962C8B-B14F-4D97-AF65-F5344CB8AC3E}">
        <p14:creationId xmlns:p14="http://schemas.microsoft.com/office/powerpoint/2010/main" val="1466208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Grp="1" noChangeAspect="1"/>
          </p:cNvPicPr>
          <p:nvPr/>
        </p:nvPicPr>
        <p:blipFill>
          <a:blip r:embed="rId2">
            <a:extLst>
              <a:ext uri="{28A0092B-C50C-407E-A947-70E740481C1C}">
                <a14:useLocalDpi xmlns:a14="http://schemas.microsoft.com/office/drawing/2010/main"/>
              </a:ext>
            </a:extLst>
          </a:blip>
          <a:stretch>
            <a:fillRect/>
          </a:stretch>
        </p:blipFill>
        <p:spPr>
          <a:xfrm>
            <a:off x="1513670" y="-28092"/>
            <a:ext cx="9236014" cy="6886092"/>
          </a:xfrm>
          <a:prstGeom prst="rect">
            <a:avLst/>
          </a:prstGeom>
        </p:spPr>
      </p:pic>
    </p:spTree>
    <p:extLst>
      <p:ext uri="{BB962C8B-B14F-4D97-AF65-F5344CB8AC3E}">
        <p14:creationId xmlns:p14="http://schemas.microsoft.com/office/powerpoint/2010/main" val="1132425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pic>
        <p:nvPicPr>
          <p:cNvPr id="3" name="Content Placeholder 3"/>
          <p:cNvPicPr>
            <a:picLocks noGrp="1" noChangeAspect="1"/>
          </p:cNvPicPr>
          <p:nvPr/>
        </p:nvPicPr>
        <p:blipFill>
          <a:blip r:embed="rId2" cstate="email">
            <a:extLst>
              <a:ext uri="{28A0092B-C50C-407E-A947-70E740481C1C}">
                <a14:useLocalDpi xmlns:a14="http://schemas.microsoft.com/office/drawing/2010/main"/>
              </a:ext>
            </a:extLst>
          </a:blip>
          <a:stretch>
            <a:fillRect/>
          </a:stretch>
        </p:blipFill>
        <p:spPr>
          <a:xfrm>
            <a:off x="1010318" y="82073"/>
            <a:ext cx="9148223" cy="843640"/>
          </a:xfrm>
          <a:prstGeom prst="rect">
            <a:avLst/>
          </a:prstGeom>
        </p:spPr>
      </p:pic>
      <p:sp>
        <p:nvSpPr>
          <p:cNvPr id="4" name="Rectangle 3"/>
          <p:cNvSpPr/>
          <p:nvPr/>
        </p:nvSpPr>
        <p:spPr>
          <a:xfrm>
            <a:off x="1537080" y="1113074"/>
            <a:ext cx="8820472" cy="1200329"/>
          </a:xfrm>
          <a:prstGeom prst="rect">
            <a:avLst/>
          </a:prstGeom>
        </p:spPr>
        <p:txBody>
          <a:bodyPr wrap="square">
            <a:spAutoFit/>
          </a:bodyPr>
          <a:lstStyle/>
          <a:p>
            <a:r>
              <a:rPr lang="en-US" kern="1200" dirty="0"/>
              <a:t>Refers to Building our reach and influence-- </a:t>
            </a:r>
            <a:r>
              <a:rPr lang="en-US" b="1" kern="1200" dirty="0"/>
              <a:t>Engaging Strangers and turning them into "Visitors"</a:t>
            </a:r>
            <a:r>
              <a:rPr lang="en-US" kern="1200" dirty="0"/>
              <a:t> that will be interested in us.</a:t>
            </a:r>
            <a:br>
              <a:rPr lang="en-US" kern="1200" dirty="0"/>
            </a:br>
            <a:r>
              <a:rPr lang="en-US" kern="1200" dirty="0"/>
              <a:t>Driving user traffic to our online channels and building engagement within our platforms and communities. </a:t>
            </a:r>
          </a:p>
        </p:txBody>
      </p:sp>
      <p:pic>
        <p:nvPicPr>
          <p:cNvPr id="5" name="Content Placeholder 3"/>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1225874" y="2474688"/>
            <a:ext cx="9120333" cy="936104"/>
          </a:xfrm>
          <a:prstGeom prst="rect">
            <a:avLst/>
          </a:prstGeom>
        </p:spPr>
      </p:pic>
      <p:sp>
        <p:nvSpPr>
          <p:cNvPr id="6" name="Rectangle 5"/>
          <p:cNvSpPr/>
          <p:nvPr/>
        </p:nvSpPr>
        <p:spPr>
          <a:xfrm>
            <a:off x="1683837" y="3509019"/>
            <a:ext cx="8607602" cy="923330"/>
          </a:xfrm>
          <a:prstGeom prst="rect">
            <a:avLst/>
          </a:prstGeom>
        </p:spPr>
        <p:txBody>
          <a:bodyPr wrap="square">
            <a:spAutoFit/>
          </a:bodyPr>
          <a:lstStyle/>
          <a:p>
            <a:r>
              <a:rPr lang="en-US" kern="1200" dirty="0"/>
              <a:t>We are not running online activities for the sake of running them and keeping in time with trends. All online content and physical activities aim to drive people to sign up to become a promoter or customer of AIESEC.</a:t>
            </a:r>
          </a:p>
        </p:txBody>
      </p:sp>
      <p:sp>
        <p:nvSpPr>
          <p:cNvPr id="7" name="Rectangle 6"/>
          <p:cNvSpPr/>
          <p:nvPr/>
        </p:nvSpPr>
        <p:spPr>
          <a:xfrm>
            <a:off x="1718526" y="5577047"/>
            <a:ext cx="8820472" cy="1200329"/>
          </a:xfrm>
          <a:prstGeom prst="rect">
            <a:avLst/>
          </a:prstGeom>
        </p:spPr>
        <p:txBody>
          <a:bodyPr wrap="square">
            <a:spAutoFit/>
          </a:bodyPr>
          <a:lstStyle/>
          <a:p>
            <a:r>
              <a:rPr lang="en-US" kern="1200" dirty="0"/>
              <a:t>This includes follow up and management of our online and physical sign-ups in order to finally raise them as Members or EP's. </a:t>
            </a:r>
            <a:br>
              <a:rPr lang="en-US" kern="1200" dirty="0"/>
            </a:br>
            <a:r>
              <a:rPr lang="en-US" kern="1200" dirty="0"/>
              <a:t>This means improving and </a:t>
            </a:r>
            <a:r>
              <a:rPr lang="en-US" kern="1200" dirty="0" smtClean="0"/>
              <a:t>optimizing </a:t>
            </a:r>
            <a:r>
              <a:rPr lang="en-US" kern="1200" dirty="0"/>
              <a:t>your selection process from the first point of contact with your applicant. </a:t>
            </a:r>
          </a:p>
        </p:txBody>
      </p:sp>
      <p:pic>
        <p:nvPicPr>
          <p:cNvPr id="8" name="Content Placeholder 3"/>
          <p:cNvPicPr>
            <a:picLocks noGrp="1" noChangeAspect="1"/>
          </p:cNvPicPr>
          <p:nvPr/>
        </p:nvPicPr>
        <p:blipFill>
          <a:blip r:embed="rId4" cstate="email">
            <a:extLst>
              <a:ext uri="{28A0092B-C50C-407E-A947-70E740481C1C}">
                <a14:useLocalDpi xmlns:a14="http://schemas.microsoft.com/office/drawing/2010/main"/>
              </a:ext>
            </a:extLst>
          </a:blip>
          <a:stretch>
            <a:fillRect/>
          </a:stretch>
        </p:blipFill>
        <p:spPr>
          <a:xfrm>
            <a:off x="1339600" y="4555042"/>
            <a:ext cx="9336397" cy="1008113"/>
          </a:xfrm>
          <a:prstGeom prst="rect">
            <a:avLst/>
          </a:prstGeom>
        </p:spPr>
      </p:pic>
    </p:spTree>
    <p:extLst>
      <p:ext uri="{BB962C8B-B14F-4D97-AF65-F5344CB8AC3E}">
        <p14:creationId xmlns:p14="http://schemas.microsoft.com/office/powerpoint/2010/main" val="3901771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graphicFrame>
        <p:nvGraphicFramePr>
          <p:cNvPr id="6" name="Table 5"/>
          <p:cNvGraphicFramePr>
            <a:graphicFrameLocks noGrp="1"/>
          </p:cNvGraphicFramePr>
          <p:nvPr>
            <p:extLst>
              <p:ext uri="{D42A27DB-BD31-4B8C-83A1-F6EECF244321}">
                <p14:modId xmlns:p14="http://schemas.microsoft.com/office/powerpoint/2010/main" val="3086425639"/>
              </p:ext>
            </p:extLst>
          </p:nvPr>
        </p:nvGraphicFramePr>
        <p:xfrm>
          <a:off x="951394" y="112982"/>
          <a:ext cx="9451372" cy="6745018"/>
        </p:xfrm>
        <a:graphic>
          <a:graphicData uri="http://schemas.openxmlformats.org/drawingml/2006/table">
            <a:tbl>
              <a:tblPr/>
              <a:tblGrid>
                <a:gridCol w="3222505"/>
                <a:gridCol w="6228867"/>
              </a:tblGrid>
              <a:tr h="621860">
                <a:tc>
                  <a:txBody>
                    <a:bodyPr/>
                    <a:lstStyle/>
                    <a:p>
                      <a:pPr algn="r"/>
                      <a:r>
                        <a:rPr lang="en-US" sz="1700" b="1" dirty="0">
                          <a:solidFill>
                            <a:srgbClr val="3366FF"/>
                          </a:solidFill>
                          <a:effectLst/>
                          <a:latin typeface="arial black"/>
                        </a:rPr>
                        <a:t>Understand</a:t>
                      </a:r>
                      <a:endParaRPr lang="en-US" sz="1700" dirty="0">
                        <a:effectLst/>
                      </a:endParaRPr>
                    </a:p>
                  </a:txBody>
                  <a:tcPr marL="107023" marR="107023" marT="53511" marB="53511" anchor="ctr">
                    <a:lnL>
                      <a:noFill/>
                    </a:lnL>
                    <a:lnR>
                      <a:noFill/>
                    </a:lnR>
                    <a:lnT>
                      <a:noFill/>
                    </a:lnT>
                    <a:lnB>
                      <a:noFill/>
                    </a:lnB>
                    <a:solidFill>
                      <a:srgbClr val="FFFFFF"/>
                    </a:solidFill>
                  </a:tcPr>
                </a:tc>
                <a:tc>
                  <a:txBody>
                    <a:bodyPr/>
                    <a:lstStyle/>
                    <a:p>
                      <a:pPr algn="ctr"/>
                      <a:r>
                        <a:rPr lang="en-US" sz="1700" dirty="0">
                          <a:solidFill>
                            <a:srgbClr val="333399"/>
                          </a:solidFill>
                          <a:effectLst/>
                          <a:latin typeface="arial"/>
                        </a:rPr>
                        <a:t>Understanding internal and external reality based on historical data</a:t>
                      </a:r>
                      <a:endParaRPr lang="en-US" sz="1700" dirty="0">
                        <a:effectLst/>
                      </a:endParaRPr>
                    </a:p>
                  </a:txBody>
                  <a:tcPr marL="334446" marR="107023" marT="53511" marB="53511" anchor="ctr">
                    <a:lnL>
                      <a:noFill/>
                    </a:lnL>
                    <a:lnR>
                      <a:noFill/>
                    </a:lnR>
                    <a:lnT>
                      <a:noFill/>
                    </a:lnT>
                    <a:lnB>
                      <a:noFill/>
                    </a:lnB>
                    <a:solidFill>
                      <a:srgbClr val="FFFFFF"/>
                    </a:solidFill>
                  </a:tcPr>
                </a:tc>
              </a:tr>
              <a:tr h="621860">
                <a:tc>
                  <a:txBody>
                    <a:bodyPr/>
                    <a:lstStyle/>
                    <a:p>
                      <a:pPr algn="r"/>
                      <a:r>
                        <a:rPr lang="en-US" sz="1700" b="1" dirty="0">
                          <a:solidFill>
                            <a:srgbClr val="3366FF"/>
                          </a:solidFill>
                          <a:effectLst/>
                          <a:latin typeface="arial black"/>
                        </a:rPr>
                        <a:t>Focus</a:t>
                      </a:r>
                      <a:endParaRPr lang="en-US" sz="1700" dirty="0">
                        <a:effectLst/>
                      </a:endParaRPr>
                    </a:p>
                  </a:txBody>
                  <a:tcPr marL="107023" marR="107023" marT="53511" marB="53511" anchor="ctr">
                    <a:lnL>
                      <a:noFill/>
                    </a:lnL>
                    <a:lnR>
                      <a:noFill/>
                    </a:lnR>
                    <a:lnT>
                      <a:noFill/>
                    </a:lnT>
                    <a:lnB>
                      <a:noFill/>
                    </a:lnB>
                    <a:solidFill>
                      <a:srgbClr val="FFFFFF"/>
                    </a:solidFill>
                  </a:tcPr>
                </a:tc>
                <a:tc>
                  <a:txBody>
                    <a:bodyPr/>
                    <a:lstStyle/>
                    <a:p>
                      <a:pPr algn="ctr"/>
                      <a:r>
                        <a:rPr lang="en-US" sz="1700" dirty="0">
                          <a:solidFill>
                            <a:srgbClr val="333399"/>
                          </a:solidFill>
                          <a:effectLst/>
                          <a:latin typeface="arial"/>
                        </a:rPr>
                        <a:t>Select Main Target Markets (based on Sub-Products for GIP/ Issues for GCDP)</a:t>
                      </a:r>
                      <a:endParaRPr lang="en-US" sz="1700" dirty="0">
                        <a:effectLst/>
                      </a:endParaRPr>
                    </a:p>
                  </a:txBody>
                  <a:tcPr marL="334446" marR="107023" marT="53511" marB="53511" anchor="ctr">
                    <a:lnL>
                      <a:noFill/>
                    </a:lnL>
                    <a:lnR>
                      <a:noFill/>
                    </a:lnR>
                    <a:lnT>
                      <a:noFill/>
                    </a:lnT>
                    <a:lnB>
                      <a:noFill/>
                    </a:lnB>
                    <a:solidFill>
                      <a:srgbClr val="FFFFFF"/>
                    </a:solidFill>
                  </a:tcPr>
                </a:tc>
              </a:tr>
              <a:tr h="573508">
                <a:tc>
                  <a:txBody>
                    <a:bodyPr/>
                    <a:lstStyle/>
                    <a:p>
                      <a:pPr algn="r"/>
                      <a:r>
                        <a:rPr lang="en-US" sz="1700" b="1" dirty="0">
                          <a:solidFill>
                            <a:srgbClr val="000080"/>
                          </a:solidFill>
                          <a:effectLst/>
                          <a:latin typeface="arial black"/>
                        </a:rPr>
                        <a:t>Customize</a:t>
                      </a:r>
                      <a:endParaRPr lang="en-US" sz="1700" dirty="0">
                        <a:effectLst/>
                      </a:endParaRPr>
                    </a:p>
                  </a:txBody>
                  <a:tcPr marL="107023" marR="107023" marT="53511" marB="53511" anchor="ctr">
                    <a:lnL>
                      <a:noFill/>
                    </a:lnL>
                    <a:lnR>
                      <a:noFill/>
                    </a:lnR>
                    <a:lnT>
                      <a:noFill/>
                    </a:lnT>
                    <a:lnB>
                      <a:noFill/>
                    </a:lnB>
                    <a:solidFill>
                      <a:srgbClr val="FFFFFF"/>
                    </a:solidFill>
                  </a:tcPr>
                </a:tc>
                <a:tc>
                  <a:txBody>
                    <a:bodyPr/>
                    <a:lstStyle/>
                    <a:p>
                      <a:pPr algn="ctr"/>
                      <a:r>
                        <a:rPr lang="en-US" sz="1700" dirty="0">
                          <a:solidFill>
                            <a:srgbClr val="333399"/>
                          </a:solidFill>
                          <a:effectLst/>
                          <a:latin typeface="arial"/>
                        </a:rPr>
                        <a:t>Evolving  product value and packaging based on this</a:t>
                      </a:r>
                      <a:endParaRPr lang="en-US" sz="1700" dirty="0">
                        <a:effectLst/>
                      </a:endParaRPr>
                    </a:p>
                  </a:txBody>
                  <a:tcPr marL="334446" marR="107023" marT="53511" marB="53511" anchor="ctr">
                    <a:lnL>
                      <a:noFill/>
                    </a:lnL>
                    <a:lnR>
                      <a:noFill/>
                    </a:lnR>
                    <a:lnT>
                      <a:noFill/>
                    </a:lnT>
                    <a:lnB>
                      <a:noFill/>
                    </a:lnB>
                    <a:solidFill>
                      <a:srgbClr val="FFFFFF"/>
                    </a:solidFill>
                  </a:tcPr>
                </a:tc>
              </a:tr>
              <a:tr h="745560">
                <a:tc>
                  <a:txBody>
                    <a:bodyPr/>
                    <a:lstStyle/>
                    <a:p>
                      <a:pPr algn="r"/>
                      <a:r>
                        <a:rPr lang="en-US" sz="1700" b="1" dirty="0">
                          <a:solidFill>
                            <a:srgbClr val="3366FF"/>
                          </a:solidFill>
                          <a:effectLst/>
                          <a:latin typeface="arial black"/>
                        </a:rPr>
                        <a:t>Attract</a:t>
                      </a:r>
                      <a:endParaRPr lang="en-US" sz="1700" dirty="0">
                        <a:effectLst/>
                      </a:endParaRPr>
                    </a:p>
                  </a:txBody>
                  <a:tcPr marL="107023" marR="107023" marT="53511" marB="53511" anchor="ctr">
                    <a:lnL>
                      <a:noFill/>
                    </a:lnL>
                    <a:lnR>
                      <a:noFill/>
                    </a:lnR>
                    <a:lnT>
                      <a:noFill/>
                    </a:lnT>
                    <a:lnB>
                      <a:noFill/>
                    </a:lnB>
                    <a:solidFill>
                      <a:srgbClr val="FFFFFF"/>
                    </a:solidFill>
                  </a:tcPr>
                </a:tc>
                <a:tc>
                  <a:txBody>
                    <a:bodyPr/>
                    <a:lstStyle/>
                    <a:p>
                      <a:pPr algn="ctr"/>
                      <a:r>
                        <a:rPr lang="en-US" sz="1700" dirty="0">
                          <a:solidFill>
                            <a:srgbClr val="333399"/>
                          </a:solidFill>
                          <a:effectLst/>
                          <a:latin typeface="arial"/>
                        </a:rPr>
                        <a:t>Engaging target audience and positioning the product strategically across channels.</a:t>
                      </a:r>
                      <a:endParaRPr lang="en-US" sz="1700" dirty="0">
                        <a:effectLst/>
                      </a:endParaRPr>
                    </a:p>
                  </a:txBody>
                  <a:tcPr marL="334446" marR="107023" marT="53511" marB="53511" anchor="ctr">
                    <a:lnL>
                      <a:noFill/>
                    </a:lnL>
                    <a:lnR>
                      <a:noFill/>
                    </a:lnR>
                    <a:lnT>
                      <a:noFill/>
                    </a:lnT>
                    <a:lnB>
                      <a:noFill/>
                    </a:lnB>
                    <a:solidFill>
                      <a:srgbClr val="FFFFFF"/>
                    </a:solidFill>
                  </a:tcPr>
                </a:tc>
              </a:tr>
              <a:tr h="745560">
                <a:tc>
                  <a:txBody>
                    <a:bodyPr/>
                    <a:lstStyle/>
                    <a:p>
                      <a:pPr algn="r"/>
                      <a:r>
                        <a:rPr lang="en-US" sz="1700" b="1" dirty="0">
                          <a:solidFill>
                            <a:srgbClr val="3366FF"/>
                          </a:solidFill>
                          <a:effectLst/>
                          <a:latin typeface="arial black"/>
                        </a:rPr>
                        <a:t>Close</a:t>
                      </a:r>
                      <a:endParaRPr lang="en-US" sz="1700" dirty="0">
                        <a:effectLst/>
                      </a:endParaRPr>
                    </a:p>
                  </a:txBody>
                  <a:tcPr marL="107023" marR="107023" marT="53511" marB="53511" anchor="ctr">
                    <a:lnL>
                      <a:noFill/>
                    </a:lnL>
                    <a:lnR>
                      <a:noFill/>
                    </a:lnR>
                    <a:lnT>
                      <a:noFill/>
                    </a:lnT>
                    <a:lnB>
                      <a:noFill/>
                    </a:lnB>
                    <a:solidFill>
                      <a:srgbClr val="FFFFFF"/>
                    </a:solidFill>
                  </a:tcPr>
                </a:tc>
                <a:tc>
                  <a:txBody>
                    <a:bodyPr/>
                    <a:lstStyle/>
                    <a:p>
                      <a:pPr algn="ctr"/>
                      <a:r>
                        <a:rPr lang="en-US" sz="1700" dirty="0" smtClean="0">
                          <a:solidFill>
                            <a:srgbClr val="333399"/>
                          </a:solidFill>
                          <a:effectLst/>
                          <a:latin typeface="arial"/>
                        </a:rPr>
                        <a:t>Ensure that the people you engage are directed by a "Call to Action" towards signing up as a potential customer.</a:t>
                      </a:r>
                      <a:endParaRPr lang="en-US" sz="1700" dirty="0">
                        <a:effectLst/>
                      </a:endParaRPr>
                    </a:p>
                  </a:txBody>
                  <a:tcPr marL="334446" marR="107023" marT="53511" marB="53511" anchor="ctr">
                    <a:lnL>
                      <a:noFill/>
                    </a:lnL>
                    <a:lnR>
                      <a:noFill/>
                    </a:lnR>
                    <a:lnT>
                      <a:noFill/>
                    </a:lnT>
                    <a:lnB>
                      <a:noFill/>
                    </a:lnB>
                    <a:solidFill>
                      <a:srgbClr val="FFFFFF"/>
                    </a:solidFill>
                  </a:tcPr>
                </a:tc>
              </a:tr>
              <a:tr h="1390038">
                <a:tc>
                  <a:txBody>
                    <a:bodyPr/>
                    <a:lstStyle/>
                    <a:p>
                      <a:pPr algn="r"/>
                      <a:r>
                        <a:rPr lang="en-US" sz="1700" b="1">
                          <a:solidFill>
                            <a:srgbClr val="3366FF"/>
                          </a:solidFill>
                          <a:effectLst/>
                          <a:latin typeface="arial black"/>
                        </a:rPr>
                        <a:t>Convert</a:t>
                      </a:r>
                      <a:endParaRPr lang="en-US" sz="1700">
                        <a:effectLst/>
                      </a:endParaRPr>
                    </a:p>
                  </a:txBody>
                  <a:tcPr marL="107023" marR="107023" marT="53511" marB="53511" anchor="ctr">
                    <a:lnL>
                      <a:noFill/>
                    </a:lnL>
                    <a:lnR>
                      <a:noFill/>
                    </a:lnR>
                    <a:lnT>
                      <a:noFill/>
                    </a:lnT>
                    <a:lnB>
                      <a:noFill/>
                    </a:lnB>
                    <a:solidFill>
                      <a:srgbClr val="FFFFFF"/>
                    </a:solidFill>
                  </a:tcPr>
                </a:tc>
                <a:tc>
                  <a:txBody>
                    <a:bodyPr/>
                    <a:lstStyle/>
                    <a:p>
                      <a:pPr algn="ctr"/>
                      <a:r>
                        <a:rPr lang="en-US" sz="1700" dirty="0">
                          <a:solidFill>
                            <a:srgbClr val="333399"/>
                          </a:solidFill>
                          <a:effectLst/>
                          <a:latin typeface="arial"/>
                        </a:rPr>
                        <a:t>Now that you have people that have expressed interest (also known as "leads") then the task to </a:t>
                      </a:r>
                      <a:r>
                        <a:rPr lang="en-US" sz="1700" dirty="0" err="1">
                          <a:solidFill>
                            <a:srgbClr val="333399"/>
                          </a:solidFill>
                          <a:effectLst/>
                          <a:latin typeface="arial"/>
                        </a:rPr>
                        <a:t>to</a:t>
                      </a:r>
                      <a:r>
                        <a:rPr lang="en-US" sz="1700" dirty="0">
                          <a:solidFill>
                            <a:srgbClr val="333399"/>
                          </a:solidFill>
                          <a:effectLst/>
                          <a:latin typeface="arial"/>
                        </a:rPr>
                        <a:t> ensure that they are finally selected and Raised as a Customer (Member, EP or TN). </a:t>
                      </a:r>
                      <a:r>
                        <a:rPr lang="en-US" sz="1700" dirty="0">
                          <a:effectLst/>
                        </a:rPr>
                        <a:t/>
                      </a:r>
                      <a:br>
                        <a:rPr lang="en-US" sz="1700" dirty="0">
                          <a:effectLst/>
                        </a:rPr>
                      </a:br>
                      <a:r>
                        <a:rPr lang="en-US" sz="1700" dirty="0">
                          <a:solidFill>
                            <a:srgbClr val="333399"/>
                          </a:solidFill>
                          <a:effectLst/>
                          <a:latin typeface="arial"/>
                        </a:rPr>
                        <a:t> </a:t>
                      </a:r>
                      <a:endParaRPr lang="en-US" sz="1700" dirty="0">
                        <a:effectLst/>
                      </a:endParaRPr>
                    </a:p>
                  </a:txBody>
                  <a:tcPr marL="334446" marR="107023" marT="53511" marB="53511" anchor="ctr">
                    <a:lnL>
                      <a:noFill/>
                    </a:lnL>
                    <a:lnR>
                      <a:noFill/>
                    </a:lnR>
                    <a:lnT>
                      <a:noFill/>
                    </a:lnT>
                    <a:lnB>
                      <a:noFill/>
                    </a:lnB>
                    <a:solidFill>
                      <a:srgbClr val="FFFFFF"/>
                    </a:solidFill>
                  </a:tcPr>
                </a:tc>
              </a:tr>
              <a:tr h="877919">
                <a:tc>
                  <a:txBody>
                    <a:bodyPr/>
                    <a:lstStyle/>
                    <a:p>
                      <a:pPr algn="r"/>
                      <a:r>
                        <a:rPr lang="en-US" sz="1700" b="1">
                          <a:solidFill>
                            <a:srgbClr val="000080"/>
                          </a:solidFill>
                          <a:effectLst/>
                          <a:latin typeface="arial black"/>
                        </a:rPr>
                        <a:t>Delight</a:t>
                      </a:r>
                      <a:endParaRPr lang="en-US" sz="1700">
                        <a:effectLst/>
                      </a:endParaRPr>
                    </a:p>
                  </a:txBody>
                  <a:tcPr marL="107023" marR="107023" marT="53511" marB="53511" anchor="ctr">
                    <a:lnL>
                      <a:noFill/>
                    </a:lnL>
                    <a:lnR>
                      <a:noFill/>
                    </a:lnR>
                    <a:lnT>
                      <a:noFill/>
                    </a:lnT>
                    <a:lnB>
                      <a:noFill/>
                    </a:lnB>
                    <a:solidFill>
                      <a:srgbClr val="FFFFFF"/>
                    </a:solidFill>
                  </a:tcPr>
                </a:tc>
                <a:tc>
                  <a:txBody>
                    <a:bodyPr/>
                    <a:lstStyle/>
                    <a:p>
                      <a:pPr algn="ctr"/>
                      <a:r>
                        <a:rPr lang="en-US" sz="1700" dirty="0">
                          <a:solidFill>
                            <a:srgbClr val="333399"/>
                          </a:solidFill>
                          <a:effectLst/>
                          <a:latin typeface="arial"/>
                        </a:rPr>
                        <a:t>Once raised as a customer, there's a need to look into measures to ensure proper Customer Experience Management. </a:t>
                      </a:r>
                      <a:endParaRPr lang="en-US" sz="1700" dirty="0">
                        <a:effectLst/>
                      </a:endParaRPr>
                    </a:p>
                  </a:txBody>
                  <a:tcPr marL="334446" marR="107023" marT="53511" marB="53511" anchor="ctr">
                    <a:lnL>
                      <a:noFill/>
                    </a:lnL>
                    <a:lnR>
                      <a:noFill/>
                    </a:lnR>
                    <a:lnT>
                      <a:noFill/>
                    </a:lnT>
                    <a:lnB>
                      <a:noFill/>
                    </a:lnB>
                    <a:solidFill>
                      <a:srgbClr val="FFFFFF"/>
                    </a:solidFill>
                  </a:tcPr>
                </a:tc>
              </a:tr>
              <a:tr h="1133979">
                <a:tc>
                  <a:txBody>
                    <a:bodyPr/>
                    <a:lstStyle/>
                    <a:p>
                      <a:pPr algn="r"/>
                      <a:r>
                        <a:rPr lang="en-US" sz="1700" b="1">
                          <a:solidFill>
                            <a:srgbClr val="000080"/>
                          </a:solidFill>
                          <a:effectLst/>
                          <a:latin typeface="arial black"/>
                        </a:rPr>
                        <a:t>Showcase</a:t>
                      </a:r>
                      <a:endParaRPr lang="en-US" sz="1700">
                        <a:effectLst/>
                      </a:endParaRPr>
                    </a:p>
                  </a:txBody>
                  <a:tcPr marL="107023" marR="107023" marT="53511" marB="53511" anchor="ctr">
                    <a:lnL>
                      <a:noFill/>
                    </a:lnL>
                    <a:lnR>
                      <a:noFill/>
                    </a:lnR>
                    <a:lnT>
                      <a:noFill/>
                    </a:lnT>
                    <a:lnB>
                      <a:noFill/>
                    </a:lnB>
                    <a:solidFill>
                      <a:srgbClr val="FFFFFF"/>
                    </a:solidFill>
                  </a:tcPr>
                </a:tc>
                <a:tc>
                  <a:txBody>
                    <a:bodyPr/>
                    <a:lstStyle/>
                    <a:p>
                      <a:pPr algn="ctr"/>
                      <a:r>
                        <a:rPr lang="en-US" sz="1700" dirty="0">
                          <a:solidFill>
                            <a:srgbClr val="333399"/>
                          </a:solidFill>
                          <a:effectLst/>
                          <a:latin typeface="arial"/>
                        </a:rPr>
                        <a:t>Through out an AIESEC Experience, there are many stories and insights that are worth showcasing to the external environment that would help to attract more customers or promoters for AIESEC. </a:t>
                      </a:r>
                      <a:endParaRPr lang="en-US" sz="1700" dirty="0">
                        <a:effectLst/>
                      </a:endParaRPr>
                    </a:p>
                  </a:txBody>
                  <a:tcPr marL="334446" marR="107023" marT="53511" marB="53511"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759545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endParaRPr lang="es-PE" dirty="0"/>
          </a:p>
        </p:txBody>
      </p:sp>
      <p:sp>
        <p:nvSpPr>
          <p:cNvPr id="7" name="TextBox 6"/>
          <p:cNvSpPr txBox="1"/>
          <p:nvPr/>
        </p:nvSpPr>
        <p:spPr>
          <a:xfrm>
            <a:off x="0" y="2015575"/>
            <a:ext cx="12192000" cy="830997"/>
          </a:xfrm>
          <a:prstGeom prst="rect">
            <a:avLst/>
          </a:prstGeom>
          <a:noFill/>
        </p:spPr>
        <p:txBody>
          <a:bodyPr wrap="square" rtlCol="0">
            <a:spAutoFit/>
          </a:bodyPr>
          <a:lstStyle/>
          <a:p>
            <a:r>
              <a:rPr lang="en-US" sz="2400" dirty="0" smtClean="0"/>
              <a:t>Communication is the heart of any organization. This takes place when both parties</a:t>
            </a:r>
          </a:p>
          <a:p>
            <a:r>
              <a:rPr lang="en-US" sz="2400" dirty="0" smtClean="0"/>
              <a:t> understand the information that Is being passed from one person to the other. </a:t>
            </a:r>
            <a:endParaRPr lang="en-US" sz="2400" dirty="0"/>
          </a:p>
        </p:txBody>
      </p:sp>
      <p:sp>
        <p:nvSpPr>
          <p:cNvPr id="8" name="TextBox 7"/>
          <p:cNvSpPr txBox="1"/>
          <p:nvPr/>
        </p:nvSpPr>
        <p:spPr>
          <a:xfrm>
            <a:off x="0" y="2801649"/>
            <a:ext cx="12192000" cy="830997"/>
          </a:xfrm>
          <a:prstGeom prst="rect">
            <a:avLst/>
          </a:prstGeom>
          <a:noFill/>
        </p:spPr>
        <p:txBody>
          <a:bodyPr wrap="square" rtlCol="0">
            <a:spAutoFit/>
          </a:bodyPr>
          <a:lstStyle/>
          <a:p>
            <a:r>
              <a:rPr lang="en-US" sz="2400" dirty="0" smtClean="0"/>
              <a:t>A practically example can be: if the founders of the organization didn’t communicate their ideas ,you wouldn’t be reading this  information right now.</a:t>
            </a:r>
            <a:endParaRPr lang="en-US" sz="2400" dirty="0"/>
          </a:p>
        </p:txBody>
      </p:sp>
      <p:pic>
        <p:nvPicPr>
          <p:cNvPr id="9" name="Picture 8" descr="AIESEC LOGO copy 2.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17420" y="3366014"/>
            <a:ext cx="4677003" cy="665141"/>
          </a:xfrm>
          <a:prstGeom prst="rect">
            <a:avLst/>
          </a:prstGeom>
        </p:spPr>
      </p:pic>
      <p:sp>
        <p:nvSpPr>
          <p:cNvPr id="10" name="TextBox 9"/>
          <p:cNvSpPr txBox="1"/>
          <p:nvPr/>
        </p:nvSpPr>
        <p:spPr>
          <a:xfrm>
            <a:off x="0" y="4111774"/>
            <a:ext cx="12192000" cy="1200328"/>
          </a:xfrm>
          <a:prstGeom prst="rect">
            <a:avLst/>
          </a:prstGeom>
          <a:noFill/>
        </p:spPr>
        <p:txBody>
          <a:bodyPr wrap="square" rtlCol="0">
            <a:spAutoFit/>
          </a:bodyPr>
          <a:lstStyle/>
          <a:p>
            <a:r>
              <a:rPr lang="en-US" sz="2400" dirty="0" smtClean="0"/>
              <a:t>Once the message has passed between two people, communication has taken place. In AIESEC we have two main focuses for communication: EXTERNAL &amp; INTERNAL communication. Depending on the customer we are able to know:</a:t>
            </a:r>
            <a:endParaRPr lang="en-US" sz="2400" dirty="0"/>
          </a:p>
        </p:txBody>
      </p:sp>
      <p:graphicFrame>
        <p:nvGraphicFramePr>
          <p:cNvPr id="12" name="Diagram 11"/>
          <p:cNvGraphicFramePr/>
          <p:nvPr>
            <p:extLst>
              <p:ext uri="{D42A27DB-BD31-4B8C-83A1-F6EECF244321}">
                <p14:modId xmlns:p14="http://schemas.microsoft.com/office/powerpoint/2010/main" val="3955920356"/>
              </p:ext>
            </p:extLst>
          </p:nvPr>
        </p:nvGraphicFramePr>
        <p:xfrm>
          <a:off x="2052154" y="3809447"/>
          <a:ext cx="8128000" cy="4626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7147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pic>
        <p:nvPicPr>
          <p:cNvPr id="3" name="Content Placeholder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6736" y="499914"/>
            <a:ext cx="6209403" cy="5127030"/>
          </a:xfrm>
          <a:prstGeom prst="rect">
            <a:avLst/>
          </a:prstGeom>
        </p:spPr>
      </p:pic>
      <p:sp>
        <p:nvSpPr>
          <p:cNvPr id="4" name="TextBox 3"/>
          <p:cNvSpPr txBox="1"/>
          <p:nvPr/>
        </p:nvSpPr>
        <p:spPr>
          <a:xfrm>
            <a:off x="7842393" y="927164"/>
            <a:ext cx="4193363" cy="1384995"/>
          </a:xfrm>
          <a:prstGeom prst="rect">
            <a:avLst/>
          </a:prstGeom>
          <a:noFill/>
        </p:spPr>
        <p:txBody>
          <a:bodyPr wrap="square" rtlCol="0">
            <a:spAutoFit/>
          </a:bodyPr>
          <a:lstStyle/>
          <a:p>
            <a:r>
              <a:rPr lang="en-US" sz="2800" dirty="0" smtClean="0"/>
              <a:t>Other forms include </a:t>
            </a:r>
            <a:r>
              <a:rPr lang="en-US" sz="2800" dirty="0" err="1" smtClean="0"/>
              <a:t>whatsapp</a:t>
            </a:r>
            <a:r>
              <a:rPr lang="en-US" sz="2800" dirty="0" smtClean="0"/>
              <a:t>, Instagram, Twitter </a:t>
            </a:r>
            <a:r>
              <a:rPr lang="en-US" sz="2800" dirty="0" err="1" smtClean="0"/>
              <a:t>etc</a:t>
            </a:r>
            <a:endParaRPr lang="en-US" sz="2800" dirty="0"/>
          </a:p>
        </p:txBody>
      </p:sp>
    </p:spTree>
    <p:extLst>
      <p:ext uri="{BB962C8B-B14F-4D97-AF65-F5344CB8AC3E}">
        <p14:creationId xmlns:p14="http://schemas.microsoft.com/office/powerpoint/2010/main" val="1640999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t>Introduction</a:t>
            </a:r>
            <a:endParaRPr lang="es-PE" dirty="0"/>
          </a:p>
        </p:txBody>
      </p:sp>
      <p:sp>
        <p:nvSpPr>
          <p:cNvPr id="3" name="Content Placeholder 2"/>
          <p:cNvSpPr>
            <a:spLocks noGrp="1"/>
          </p:cNvSpPr>
          <p:nvPr>
            <p:ph idx="1"/>
          </p:nvPr>
        </p:nvSpPr>
        <p:spPr>
          <a:xfrm>
            <a:off x="1202919" y="2039389"/>
            <a:ext cx="9784080" cy="4206240"/>
          </a:xfrm>
        </p:spPr>
        <p:txBody>
          <a:bodyPr>
            <a:normAutofit/>
          </a:bodyPr>
          <a:lstStyle/>
          <a:p>
            <a:pPr marL="0" indent="0">
              <a:buNone/>
            </a:pPr>
            <a:r>
              <a:rPr lang="en-US" dirty="0"/>
              <a:t>Opening this booklet you have decided to learn something you couldn't</a:t>
            </a:r>
          </a:p>
          <a:p>
            <a:pPr marL="0" indent="0">
              <a:buNone/>
            </a:pPr>
            <a:r>
              <a:rPr lang="en-US" dirty="0" err="1" smtClean="0"/>
              <a:t>recieve</a:t>
            </a:r>
            <a:r>
              <a:rPr lang="en-US" dirty="0" smtClean="0"/>
              <a:t> </a:t>
            </a:r>
            <a:r>
              <a:rPr lang="en-US" dirty="0"/>
              <a:t>in school or college. Is information, knowledge, processes to engage</a:t>
            </a:r>
          </a:p>
          <a:p>
            <a:pPr marL="0" indent="0">
              <a:buNone/>
            </a:pPr>
            <a:r>
              <a:rPr lang="en-US" dirty="0"/>
              <a:t>in the largest youth organization in the world.</a:t>
            </a:r>
          </a:p>
          <a:p>
            <a:pPr marL="0" indent="0">
              <a:buNone/>
            </a:pPr>
            <a:r>
              <a:rPr lang="en-US" dirty="0" smtClean="0"/>
              <a:t>This functional area is the hub of functions, because we take part in every part of the </a:t>
            </a:r>
            <a:r>
              <a:rPr lang="en-US" dirty="0" err="1" smtClean="0"/>
              <a:t>organisation</a:t>
            </a:r>
            <a:r>
              <a:rPr lang="en-US" dirty="0" smtClean="0"/>
              <a:t> to make it grow, to make sustainable and to make it expand.</a:t>
            </a:r>
          </a:p>
          <a:p>
            <a:pPr marL="0" indent="0">
              <a:buNone/>
            </a:pPr>
            <a:r>
              <a:rPr lang="en-US" dirty="0" smtClean="0"/>
              <a:t>I hope the information in this booklet helps you to give you a perspective on things. </a:t>
            </a:r>
            <a:endParaRPr lang="en-US" dirty="0"/>
          </a:p>
          <a:p>
            <a:pPr marL="0" indent="0">
              <a:buNone/>
            </a:pPr>
            <a:r>
              <a:rPr lang="en-US" dirty="0"/>
              <a:t>Enjoy the </a:t>
            </a:r>
            <a:r>
              <a:rPr lang="en-US" dirty="0" smtClean="0"/>
              <a:t>journey.</a:t>
            </a:r>
          </a:p>
          <a:p>
            <a:pPr marL="0" indent="0" algn="r">
              <a:buNone/>
            </a:pPr>
            <a:r>
              <a:rPr lang="en-US" dirty="0" smtClean="0"/>
              <a:t>Opas Onucheyo</a:t>
            </a:r>
          </a:p>
          <a:p>
            <a:pPr marL="0" indent="0" algn="r">
              <a:buNone/>
            </a:pPr>
            <a:r>
              <a:rPr lang="en-US" dirty="0" smtClean="0"/>
              <a:t>MCVP Marketing  &amp; Communications</a:t>
            </a:r>
            <a:endParaRPr lang="es-PE" dirty="0"/>
          </a:p>
        </p:txBody>
      </p:sp>
    </p:spTree>
    <p:extLst>
      <p:ext uri="{BB962C8B-B14F-4D97-AF65-F5344CB8AC3E}">
        <p14:creationId xmlns:p14="http://schemas.microsoft.com/office/powerpoint/2010/main" val="1470041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pic>
        <p:nvPicPr>
          <p:cNvPr id="3"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5576" y="1884415"/>
            <a:ext cx="7453996" cy="3200769"/>
          </a:xfrm>
          <a:prstGeom prst="rect">
            <a:avLst/>
          </a:prstGeom>
        </p:spPr>
      </p:pic>
      <p:sp>
        <p:nvSpPr>
          <p:cNvPr id="4" name="TextBox 3"/>
          <p:cNvSpPr txBox="1"/>
          <p:nvPr/>
        </p:nvSpPr>
        <p:spPr>
          <a:xfrm>
            <a:off x="8729452" y="1632617"/>
            <a:ext cx="3185343" cy="1661993"/>
          </a:xfrm>
          <a:prstGeom prst="rect">
            <a:avLst/>
          </a:prstGeom>
          <a:noFill/>
        </p:spPr>
        <p:txBody>
          <a:bodyPr wrap="square" rtlCol="0">
            <a:spAutoFit/>
          </a:bodyPr>
          <a:lstStyle/>
          <a:p>
            <a:pPr lvl="0"/>
            <a:r>
              <a:rPr lang="en-US" sz="2800" dirty="0">
                <a:solidFill>
                  <a:srgbClr val="2C2C2C"/>
                </a:solidFill>
              </a:rPr>
              <a:t>Other forms include </a:t>
            </a:r>
            <a:r>
              <a:rPr lang="en-US" sz="2800" dirty="0" smtClean="0">
                <a:solidFill>
                  <a:srgbClr val="2C2C2C"/>
                </a:solidFill>
              </a:rPr>
              <a:t>Websites, word of mouth </a:t>
            </a:r>
            <a:r>
              <a:rPr lang="en-US" sz="2800" dirty="0" err="1" smtClean="0">
                <a:solidFill>
                  <a:srgbClr val="2C2C2C"/>
                </a:solidFill>
              </a:rPr>
              <a:t>etc</a:t>
            </a:r>
            <a:endParaRPr lang="en-US" sz="2800" dirty="0">
              <a:solidFill>
                <a:srgbClr val="2C2C2C"/>
              </a:solidFill>
            </a:endParaRPr>
          </a:p>
          <a:p>
            <a:endParaRPr lang="en-US" dirty="0"/>
          </a:p>
        </p:txBody>
      </p:sp>
    </p:spTree>
    <p:extLst>
      <p:ext uri="{BB962C8B-B14F-4D97-AF65-F5344CB8AC3E}">
        <p14:creationId xmlns:p14="http://schemas.microsoft.com/office/powerpoint/2010/main" val="3138684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pic>
        <p:nvPicPr>
          <p:cNvPr id="3"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8882" y="765027"/>
            <a:ext cx="6720946" cy="5476327"/>
          </a:xfrm>
          <a:prstGeom prst="rect">
            <a:avLst/>
          </a:prstGeom>
        </p:spPr>
      </p:pic>
      <p:sp>
        <p:nvSpPr>
          <p:cNvPr id="4" name="TextBox 3"/>
          <p:cNvSpPr txBox="1"/>
          <p:nvPr/>
        </p:nvSpPr>
        <p:spPr>
          <a:xfrm>
            <a:off x="8406886" y="1632617"/>
            <a:ext cx="3507910" cy="2092881"/>
          </a:xfrm>
          <a:prstGeom prst="rect">
            <a:avLst/>
          </a:prstGeom>
          <a:noFill/>
        </p:spPr>
        <p:txBody>
          <a:bodyPr wrap="square" rtlCol="0">
            <a:spAutoFit/>
          </a:bodyPr>
          <a:lstStyle/>
          <a:p>
            <a:pPr lvl="0"/>
            <a:r>
              <a:rPr lang="en-US" sz="2800" dirty="0">
                <a:solidFill>
                  <a:srgbClr val="2C2C2C"/>
                </a:solidFill>
              </a:rPr>
              <a:t>Other forms include </a:t>
            </a:r>
            <a:r>
              <a:rPr lang="en-US" sz="2800" dirty="0" smtClean="0">
                <a:solidFill>
                  <a:srgbClr val="2C2C2C"/>
                </a:solidFill>
              </a:rPr>
              <a:t>Google Ads, Facebook Advertising, social </a:t>
            </a:r>
            <a:r>
              <a:rPr lang="en-US" sz="2800" dirty="0" err="1" smtClean="0">
                <a:solidFill>
                  <a:srgbClr val="2C2C2C"/>
                </a:solidFill>
              </a:rPr>
              <a:t>bakersetc</a:t>
            </a:r>
            <a:endParaRPr lang="en-US" sz="2800" dirty="0">
              <a:solidFill>
                <a:srgbClr val="2C2C2C"/>
              </a:solidFill>
            </a:endParaRPr>
          </a:p>
          <a:p>
            <a:endParaRPr lang="en-US" dirty="0"/>
          </a:p>
        </p:txBody>
      </p:sp>
    </p:spTree>
    <p:extLst>
      <p:ext uri="{BB962C8B-B14F-4D97-AF65-F5344CB8AC3E}">
        <p14:creationId xmlns:p14="http://schemas.microsoft.com/office/powerpoint/2010/main" val="2278168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a:t>
            </a:r>
            <a:r>
              <a:rPr lang="en-US" dirty="0" smtClean="0"/>
              <a:t>Education</a:t>
            </a:r>
            <a:endParaRPr lang="es-PE" dirty="0"/>
          </a:p>
        </p:txBody>
      </p:sp>
      <p:sp>
        <p:nvSpPr>
          <p:cNvPr id="7" name="TextBox 6"/>
          <p:cNvSpPr txBox="1"/>
          <p:nvPr/>
        </p:nvSpPr>
        <p:spPr>
          <a:xfrm>
            <a:off x="342727" y="1981037"/>
            <a:ext cx="8648810" cy="2246769"/>
          </a:xfrm>
          <a:prstGeom prst="rect">
            <a:avLst/>
          </a:prstGeom>
          <a:noFill/>
        </p:spPr>
        <p:txBody>
          <a:bodyPr wrap="square" rtlCol="0">
            <a:spAutoFit/>
          </a:bodyPr>
          <a:lstStyle/>
          <a:p>
            <a:r>
              <a:rPr lang="en-US" sz="2000" dirty="0" smtClean="0"/>
              <a:t>Knowing the products of AIESEC makes it easier to understand</a:t>
            </a:r>
            <a:r>
              <a:rPr lang="en-US" sz="2000" dirty="0"/>
              <a:t>.</a:t>
            </a:r>
            <a:r>
              <a:rPr lang="en-US" sz="2000" dirty="0" smtClean="0"/>
              <a:t> Understanding the flow and role marketing plays with the other functional areas is key to the success of impact we want to see in the world.</a:t>
            </a:r>
          </a:p>
          <a:p>
            <a:endParaRPr lang="en-US" sz="2000" dirty="0" smtClean="0"/>
          </a:p>
          <a:p>
            <a:r>
              <a:rPr lang="en-US" sz="2000" dirty="0" smtClean="0"/>
              <a:t>The involvement of marketing in all products is vital, because it is the first touch-point  to customers. </a:t>
            </a:r>
          </a:p>
          <a:p>
            <a:r>
              <a:rPr lang="en-US" sz="2000" dirty="0" smtClean="0"/>
              <a:t>  </a:t>
            </a:r>
            <a:endParaRPr lang="en-US" sz="2000" dirty="0"/>
          </a:p>
        </p:txBody>
      </p:sp>
      <p:sp>
        <p:nvSpPr>
          <p:cNvPr id="8" name="Shape 147"/>
          <p:cNvSpPr/>
          <p:nvPr/>
        </p:nvSpPr>
        <p:spPr>
          <a:xfrm>
            <a:off x="641430" y="3939656"/>
            <a:ext cx="2886441" cy="2886441"/>
          </a:xfrm>
          <a:prstGeom prst="ellipse">
            <a:avLst/>
          </a:prstGeom>
          <a:solidFill>
            <a:srgbClr val="00B0F0"/>
          </a:solidFill>
          <a:ln>
            <a:noFill/>
          </a:ln>
        </p:spPr>
        <p:txBody>
          <a:bodyPr lIns="91425" tIns="45700" rIns="91425" bIns="45700" anchor="ctr" anchorCtr="0">
            <a:noAutofit/>
          </a:bodyPr>
          <a:lstStyle/>
          <a:p>
            <a:pPr marL="0" marR="0" lvl="0" indent="0" algn="ctr" rtl="0">
              <a:spcBef>
                <a:spcPts val="0"/>
              </a:spcBef>
              <a:buSzPct val="25000"/>
              <a:buNone/>
            </a:pPr>
            <a:r>
              <a:rPr lang="pl-PL" b="0" i="0" u="none" strike="noStrike" cap="none" baseline="0" dirty="0" smtClean="0">
                <a:solidFill>
                  <a:schemeClr val="lt1"/>
                </a:solidFill>
                <a:latin typeface="PT Sans"/>
                <a:ea typeface="PT Sans"/>
                <a:cs typeface="PT Sans"/>
                <a:sym typeface="PT Sans"/>
              </a:rPr>
              <a:t>Talent Management </a:t>
            </a:r>
            <a:r>
              <a:rPr lang="pl-PL" dirty="0" smtClean="0">
                <a:solidFill>
                  <a:schemeClr val="lt1"/>
                </a:solidFill>
                <a:latin typeface="PT Sans"/>
                <a:ea typeface="PT Sans"/>
                <a:cs typeface="PT Sans"/>
                <a:sym typeface="PT Sans"/>
              </a:rPr>
              <a:t>-TM( Contain Team </a:t>
            </a:r>
            <a:r>
              <a:rPr lang="pl-PL" dirty="0" err="1" smtClean="0">
                <a:solidFill>
                  <a:schemeClr val="lt1"/>
                </a:solidFill>
                <a:latin typeface="PT Sans"/>
                <a:ea typeface="PT Sans"/>
                <a:cs typeface="PT Sans"/>
                <a:sym typeface="PT Sans"/>
              </a:rPr>
              <a:t>Member</a:t>
            </a:r>
            <a:r>
              <a:rPr lang="pl-PL" dirty="0" smtClean="0">
                <a:solidFill>
                  <a:schemeClr val="lt1"/>
                </a:solidFill>
                <a:latin typeface="PT Sans"/>
                <a:ea typeface="PT Sans"/>
                <a:cs typeface="PT Sans"/>
                <a:sym typeface="PT Sans"/>
              </a:rPr>
              <a:t> and Team leader )</a:t>
            </a:r>
            <a:endParaRPr lang="pl-PL" b="0" i="0" u="none" strike="noStrike" cap="none" baseline="0" dirty="0">
              <a:solidFill>
                <a:schemeClr val="lt1"/>
              </a:solidFill>
              <a:latin typeface="PT Sans"/>
              <a:ea typeface="PT Sans"/>
              <a:cs typeface="PT Sans"/>
              <a:sym typeface="PT Sans"/>
            </a:endParaRPr>
          </a:p>
        </p:txBody>
      </p:sp>
      <p:sp>
        <p:nvSpPr>
          <p:cNvPr id="9" name="Shape 148"/>
          <p:cNvSpPr/>
          <p:nvPr/>
        </p:nvSpPr>
        <p:spPr>
          <a:xfrm>
            <a:off x="4259102" y="3835460"/>
            <a:ext cx="2818389" cy="2818389"/>
          </a:xfrm>
          <a:prstGeom prst="ellipse">
            <a:avLst/>
          </a:prstGeom>
          <a:solidFill>
            <a:srgbClr val="92D050"/>
          </a:solidFill>
          <a:ln>
            <a:noFill/>
          </a:ln>
        </p:spPr>
        <p:txBody>
          <a:bodyPr lIns="91425" tIns="45700" rIns="91425" bIns="45700" anchor="ctr" anchorCtr="0">
            <a:noAutofit/>
          </a:bodyPr>
          <a:lstStyle/>
          <a:p>
            <a:pPr marL="0" marR="0" lvl="0" indent="0" algn="ctr" rtl="0">
              <a:spcBef>
                <a:spcPts val="0"/>
              </a:spcBef>
              <a:buSzPct val="25000"/>
              <a:buNone/>
            </a:pPr>
            <a:r>
              <a:rPr lang="pl-PL" sz="2000" b="0" i="0" u="none" strike="noStrike" cap="none" baseline="0" dirty="0" smtClean="0">
                <a:solidFill>
                  <a:schemeClr val="lt1"/>
                </a:solidFill>
                <a:latin typeface="PT Sans"/>
                <a:ea typeface="PT Sans"/>
                <a:cs typeface="PT Sans"/>
                <a:sym typeface="PT Sans"/>
              </a:rPr>
              <a:t>Global </a:t>
            </a:r>
            <a:r>
              <a:rPr lang="pl-PL" sz="2000" b="0" i="0" u="none" strike="noStrike" cap="none" baseline="0" dirty="0" err="1" smtClean="0">
                <a:solidFill>
                  <a:schemeClr val="lt1"/>
                </a:solidFill>
                <a:latin typeface="PT Sans"/>
                <a:ea typeface="PT Sans"/>
                <a:cs typeface="PT Sans"/>
                <a:sym typeface="PT Sans"/>
              </a:rPr>
              <a:t>Internship</a:t>
            </a:r>
            <a:r>
              <a:rPr lang="pl-PL" sz="2000" b="0" i="0" u="none" strike="noStrike" cap="none" baseline="0" dirty="0" smtClean="0">
                <a:solidFill>
                  <a:schemeClr val="lt1"/>
                </a:solidFill>
                <a:latin typeface="PT Sans"/>
                <a:ea typeface="PT Sans"/>
                <a:cs typeface="PT Sans"/>
                <a:sym typeface="PT Sans"/>
              </a:rPr>
              <a:t> Program-GIP( Contain</a:t>
            </a:r>
            <a:r>
              <a:rPr lang="pl-PL" sz="2000" b="0" i="0" u="none" strike="noStrike" cap="none" dirty="0" smtClean="0">
                <a:solidFill>
                  <a:schemeClr val="lt1"/>
                </a:solidFill>
                <a:latin typeface="PT Sans"/>
                <a:ea typeface="PT Sans"/>
                <a:cs typeface="PT Sans"/>
                <a:sym typeface="PT Sans"/>
              </a:rPr>
              <a:t> InComing GIP and </a:t>
            </a:r>
            <a:r>
              <a:rPr lang="pl-PL" sz="2000" b="0" i="0" u="none" strike="noStrike" cap="none" dirty="0" err="1" smtClean="0">
                <a:solidFill>
                  <a:schemeClr val="lt1"/>
                </a:solidFill>
                <a:latin typeface="PT Sans"/>
                <a:ea typeface="PT Sans"/>
                <a:cs typeface="PT Sans"/>
                <a:sym typeface="PT Sans"/>
              </a:rPr>
              <a:t>Outgoing</a:t>
            </a:r>
            <a:r>
              <a:rPr lang="pl-PL" sz="2000" b="0" i="0" u="none" strike="noStrike" cap="none" dirty="0" smtClean="0">
                <a:solidFill>
                  <a:schemeClr val="lt1"/>
                </a:solidFill>
                <a:latin typeface="PT Sans"/>
                <a:ea typeface="PT Sans"/>
                <a:cs typeface="PT Sans"/>
                <a:sym typeface="PT Sans"/>
              </a:rPr>
              <a:t> GIP</a:t>
            </a:r>
            <a:r>
              <a:rPr lang="pl-PL" sz="2000" b="0" i="0" u="none" strike="noStrike" cap="none" baseline="0" dirty="0" smtClean="0">
                <a:solidFill>
                  <a:schemeClr val="lt1"/>
                </a:solidFill>
                <a:latin typeface="PT Sans"/>
                <a:ea typeface="PT Sans"/>
                <a:cs typeface="PT Sans"/>
                <a:sym typeface="PT Sans"/>
              </a:rPr>
              <a:t>)</a:t>
            </a:r>
            <a:endParaRPr lang="pl-PL" sz="2000" b="0" i="0" u="none" strike="noStrike" cap="none" baseline="0" dirty="0">
              <a:solidFill>
                <a:schemeClr val="lt1"/>
              </a:solidFill>
              <a:latin typeface="PT Sans"/>
              <a:ea typeface="PT Sans"/>
              <a:cs typeface="PT Sans"/>
              <a:sym typeface="PT Sans"/>
            </a:endParaRPr>
          </a:p>
        </p:txBody>
      </p:sp>
      <p:sp>
        <p:nvSpPr>
          <p:cNvPr id="10" name="Shape 150"/>
          <p:cNvSpPr/>
          <p:nvPr/>
        </p:nvSpPr>
        <p:spPr>
          <a:xfrm>
            <a:off x="7863944" y="3757249"/>
            <a:ext cx="2950583" cy="2950583"/>
          </a:xfrm>
          <a:prstGeom prst="ellipse">
            <a:avLst/>
          </a:prstGeom>
          <a:solidFill>
            <a:schemeClr val="accent3"/>
          </a:solidFill>
          <a:ln>
            <a:noFill/>
          </a:ln>
        </p:spPr>
        <p:txBody>
          <a:bodyPr lIns="91425" tIns="45700" rIns="91425" bIns="45700" anchor="ctr" anchorCtr="0">
            <a:noAutofit/>
          </a:bodyPr>
          <a:lstStyle/>
          <a:p>
            <a:pPr marL="0" marR="0" lvl="0" indent="0" algn="ctr" rtl="0">
              <a:spcBef>
                <a:spcPts val="0"/>
              </a:spcBef>
              <a:buSzPct val="25000"/>
              <a:buNone/>
            </a:pPr>
            <a:r>
              <a:rPr lang="pl-PL" sz="2000" b="0" i="0" u="none" strike="noStrike" cap="none" baseline="0" dirty="0" smtClean="0">
                <a:solidFill>
                  <a:schemeClr val="lt1"/>
                </a:solidFill>
                <a:latin typeface="PT Sans"/>
                <a:ea typeface="PT Sans"/>
                <a:cs typeface="PT Sans"/>
                <a:sym typeface="PT Sans"/>
              </a:rPr>
              <a:t>Global </a:t>
            </a:r>
            <a:r>
              <a:rPr lang="pl-PL" sz="2000" b="0" i="0" u="none" strike="noStrike" cap="none" baseline="0" dirty="0" err="1" smtClean="0">
                <a:solidFill>
                  <a:schemeClr val="lt1"/>
                </a:solidFill>
                <a:latin typeface="PT Sans"/>
                <a:ea typeface="PT Sans"/>
                <a:cs typeface="PT Sans"/>
                <a:sym typeface="PT Sans"/>
              </a:rPr>
              <a:t>Community</a:t>
            </a:r>
            <a:r>
              <a:rPr lang="pl-PL" sz="2000" b="0" i="0" u="none" strike="noStrike" cap="none" dirty="0" smtClean="0">
                <a:solidFill>
                  <a:schemeClr val="lt1"/>
                </a:solidFill>
                <a:latin typeface="PT Sans"/>
                <a:ea typeface="PT Sans"/>
                <a:cs typeface="PT Sans"/>
                <a:sym typeface="PT Sans"/>
              </a:rPr>
              <a:t> Development Program-GCDP(</a:t>
            </a:r>
            <a:r>
              <a:rPr lang="pl-PL" sz="2000" b="0" i="0" u="none" strike="noStrike" cap="none" dirty="0" err="1" smtClean="0">
                <a:solidFill>
                  <a:schemeClr val="lt1"/>
                </a:solidFill>
                <a:latin typeface="PT Sans"/>
                <a:ea typeface="PT Sans"/>
                <a:cs typeface="PT Sans"/>
                <a:sym typeface="PT Sans"/>
              </a:rPr>
              <a:t>Contains</a:t>
            </a:r>
            <a:r>
              <a:rPr lang="pl-PL" sz="2000" b="0" i="0" u="none" strike="noStrike" cap="none" dirty="0" smtClean="0">
                <a:solidFill>
                  <a:schemeClr val="lt1"/>
                </a:solidFill>
                <a:latin typeface="PT Sans"/>
                <a:ea typeface="PT Sans"/>
                <a:cs typeface="PT Sans"/>
                <a:sym typeface="PT Sans"/>
              </a:rPr>
              <a:t> </a:t>
            </a:r>
            <a:r>
              <a:rPr lang="pl-PL" sz="2000" b="0" i="0" u="none" strike="noStrike" cap="none" dirty="0" err="1" smtClean="0">
                <a:solidFill>
                  <a:schemeClr val="lt1"/>
                </a:solidFill>
                <a:latin typeface="PT Sans"/>
                <a:ea typeface="PT Sans"/>
                <a:cs typeface="PT Sans"/>
                <a:sym typeface="PT Sans"/>
              </a:rPr>
              <a:t>Incoming</a:t>
            </a:r>
            <a:r>
              <a:rPr lang="pl-PL" sz="2000" b="0" i="0" u="none" strike="noStrike" cap="none" dirty="0" smtClean="0">
                <a:solidFill>
                  <a:schemeClr val="lt1"/>
                </a:solidFill>
                <a:latin typeface="PT Sans"/>
                <a:ea typeface="PT Sans"/>
                <a:cs typeface="PT Sans"/>
                <a:sym typeface="PT Sans"/>
              </a:rPr>
              <a:t> GCDP and </a:t>
            </a:r>
            <a:r>
              <a:rPr lang="pl-PL" sz="2000" b="0" i="0" u="none" strike="noStrike" cap="none" dirty="0" err="1" smtClean="0">
                <a:solidFill>
                  <a:schemeClr val="lt1"/>
                </a:solidFill>
                <a:latin typeface="PT Sans"/>
                <a:ea typeface="PT Sans"/>
                <a:cs typeface="PT Sans"/>
                <a:sym typeface="PT Sans"/>
              </a:rPr>
              <a:t>Outgoing</a:t>
            </a:r>
            <a:r>
              <a:rPr lang="pl-PL" sz="2000" b="0" i="0" u="none" strike="noStrike" cap="none" dirty="0" smtClean="0">
                <a:solidFill>
                  <a:schemeClr val="lt1"/>
                </a:solidFill>
                <a:latin typeface="PT Sans"/>
                <a:ea typeface="PT Sans"/>
                <a:cs typeface="PT Sans"/>
                <a:sym typeface="PT Sans"/>
              </a:rPr>
              <a:t> GCDP)</a:t>
            </a:r>
            <a:endParaRPr lang="pl-PL" sz="2000" b="0" i="0" u="none" strike="noStrike" cap="none" baseline="0" dirty="0">
              <a:solidFill>
                <a:schemeClr val="lt1"/>
              </a:solidFill>
              <a:latin typeface="PT Sans"/>
              <a:ea typeface="PT Sans"/>
              <a:cs typeface="PT Sans"/>
              <a:sym typeface="PT Sans"/>
            </a:endParaRPr>
          </a:p>
        </p:txBody>
      </p:sp>
    </p:spTree>
    <p:extLst>
      <p:ext uri="{BB962C8B-B14F-4D97-AF65-F5344CB8AC3E}">
        <p14:creationId xmlns:p14="http://schemas.microsoft.com/office/powerpoint/2010/main" val="225882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pic>
        <p:nvPicPr>
          <p:cNvPr id="3" name="Picture 2" descr="tmp.tiff"/>
          <p:cNvPicPr>
            <a:picLocks noChangeAspect="1"/>
          </p:cNvPicPr>
          <p:nvPr/>
        </p:nvPicPr>
        <p:blipFill rotWithShape="1">
          <a:blip r:embed="rId2" cstate="email">
            <a:extLst>
              <a:ext uri="{28A0092B-C50C-407E-A947-70E740481C1C}">
                <a14:useLocalDpi xmlns:a14="http://schemas.microsoft.com/office/drawing/2010/main"/>
              </a:ext>
            </a:extLst>
          </a:blip>
          <a:srcRect t="28431"/>
          <a:stretch/>
        </p:blipFill>
        <p:spPr>
          <a:xfrm>
            <a:off x="45157" y="911476"/>
            <a:ext cx="11963400" cy="5034948"/>
          </a:xfrm>
          <a:prstGeom prst="rect">
            <a:avLst/>
          </a:prstGeom>
        </p:spPr>
      </p:pic>
      <p:sp>
        <p:nvSpPr>
          <p:cNvPr id="4" name="Up Arrow 3"/>
          <p:cNvSpPr/>
          <p:nvPr/>
        </p:nvSpPr>
        <p:spPr>
          <a:xfrm>
            <a:off x="24662" y="5893257"/>
            <a:ext cx="2860726" cy="96474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Marketing Involvement</a:t>
            </a:r>
            <a:endParaRPr lang="en-US" dirty="0"/>
          </a:p>
        </p:txBody>
      </p:sp>
      <p:sp>
        <p:nvSpPr>
          <p:cNvPr id="5" name="Up Arrow 4"/>
          <p:cNvSpPr/>
          <p:nvPr/>
        </p:nvSpPr>
        <p:spPr>
          <a:xfrm>
            <a:off x="2209062" y="5893257"/>
            <a:ext cx="2860726" cy="96474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Marketing Involvement</a:t>
            </a:r>
            <a:endParaRPr lang="en-US" dirty="0"/>
          </a:p>
        </p:txBody>
      </p:sp>
      <p:sp>
        <p:nvSpPr>
          <p:cNvPr id="6" name="Up Arrow 5"/>
          <p:cNvSpPr/>
          <p:nvPr/>
        </p:nvSpPr>
        <p:spPr>
          <a:xfrm>
            <a:off x="9331274" y="5893257"/>
            <a:ext cx="2860726" cy="96474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Marketing Involvement</a:t>
            </a:r>
            <a:endParaRPr lang="en-US" dirty="0"/>
          </a:p>
        </p:txBody>
      </p:sp>
      <p:sp>
        <p:nvSpPr>
          <p:cNvPr id="7" name="TextBox 6"/>
          <p:cNvSpPr txBox="1"/>
          <p:nvPr/>
        </p:nvSpPr>
        <p:spPr>
          <a:xfrm>
            <a:off x="733778" y="84667"/>
            <a:ext cx="9172222" cy="646331"/>
          </a:xfrm>
          <a:prstGeom prst="rect">
            <a:avLst/>
          </a:prstGeom>
          <a:noFill/>
        </p:spPr>
        <p:txBody>
          <a:bodyPr wrap="square" rtlCol="0">
            <a:spAutoFit/>
          </a:bodyPr>
          <a:lstStyle/>
          <a:p>
            <a:r>
              <a:rPr lang="en-US" sz="3600" dirty="0" smtClean="0">
                <a:latin typeface="+mj-lt"/>
              </a:rPr>
              <a:t>TM CUSTOMER FLOW</a:t>
            </a:r>
            <a:endParaRPr lang="en-US" sz="3600" dirty="0">
              <a:latin typeface="+mj-lt"/>
            </a:endParaRPr>
          </a:p>
        </p:txBody>
      </p:sp>
    </p:spTree>
    <p:extLst>
      <p:ext uri="{BB962C8B-B14F-4D97-AF65-F5344CB8AC3E}">
        <p14:creationId xmlns:p14="http://schemas.microsoft.com/office/powerpoint/2010/main" val="3134846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pic>
        <p:nvPicPr>
          <p:cNvPr id="3" name="Picture 2" descr="gip.tiff"/>
          <p:cNvPicPr>
            <a:picLocks noChangeAspect="1"/>
          </p:cNvPicPr>
          <p:nvPr/>
        </p:nvPicPr>
        <p:blipFill rotWithShape="1">
          <a:blip r:embed="rId2" cstate="email">
            <a:extLst>
              <a:ext uri="{28A0092B-C50C-407E-A947-70E740481C1C}">
                <a14:useLocalDpi xmlns:a14="http://schemas.microsoft.com/office/drawing/2010/main"/>
              </a:ext>
            </a:extLst>
          </a:blip>
          <a:srcRect t="26296"/>
          <a:stretch/>
        </p:blipFill>
        <p:spPr>
          <a:xfrm>
            <a:off x="197556" y="835380"/>
            <a:ext cx="11658600" cy="5054600"/>
          </a:xfrm>
          <a:prstGeom prst="rect">
            <a:avLst/>
          </a:prstGeom>
        </p:spPr>
      </p:pic>
      <p:sp>
        <p:nvSpPr>
          <p:cNvPr id="4" name="Up Arrow 3"/>
          <p:cNvSpPr/>
          <p:nvPr/>
        </p:nvSpPr>
        <p:spPr>
          <a:xfrm>
            <a:off x="24662" y="5893257"/>
            <a:ext cx="2860726" cy="96474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Marketing Involvement</a:t>
            </a:r>
            <a:endParaRPr lang="en-US" dirty="0"/>
          </a:p>
        </p:txBody>
      </p:sp>
      <p:sp>
        <p:nvSpPr>
          <p:cNvPr id="5" name="Up Arrow 4"/>
          <p:cNvSpPr/>
          <p:nvPr/>
        </p:nvSpPr>
        <p:spPr>
          <a:xfrm>
            <a:off x="2067947" y="5893257"/>
            <a:ext cx="2860726" cy="96474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Marketing Involvement</a:t>
            </a:r>
            <a:endParaRPr lang="en-US" dirty="0"/>
          </a:p>
        </p:txBody>
      </p:sp>
      <p:sp>
        <p:nvSpPr>
          <p:cNvPr id="6" name="Up Arrow 5"/>
          <p:cNvSpPr/>
          <p:nvPr/>
        </p:nvSpPr>
        <p:spPr>
          <a:xfrm>
            <a:off x="9292836" y="5893257"/>
            <a:ext cx="2860726" cy="96474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Marketing Involvement</a:t>
            </a:r>
            <a:endParaRPr lang="en-US" dirty="0"/>
          </a:p>
        </p:txBody>
      </p:sp>
      <p:sp>
        <p:nvSpPr>
          <p:cNvPr id="7" name="TextBox 6"/>
          <p:cNvSpPr txBox="1"/>
          <p:nvPr/>
        </p:nvSpPr>
        <p:spPr>
          <a:xfrm>
            <a:off x="733778" y="84667"/>
            <a:ext cx="9172222" cy="646331"/>
          </a:xfrm>
          <a:prstGeom prst="rect">
            <a:avLst/>
          </a:prstGeom>
          <a:noFill/>
        </p:spPr>
        <p:txBody>
          <a:bodyPr wrap="square" rtlCol="0">
            <a:spAutoFit/>
          </a:bodyPr>
          <a:lstStyle/>
          <a:p>
            <a:r>
              <a:rPr lang="en-US" sz="3600" dirty="0" smtClean="0">
                <a:latin typeface="+mj-lt"/>
              </a:rPr>
              <a:t>GIP CUSTOMER FLOW</a:t>
            </a:r>
            <a:endParaRPr lang="en-US" sz="3600" dirty="0">
              <a:latin typeface="+mj-lt"/>
            </a:endParaRPr>
          </a:p>
        </p:txBody>
      </p:sp>
    </p:spTree>
    <p:extLst>
      <p:ext uri="{BB962C8B-B14F-4D97-AF65-F5344CB8AC3E}">
        <p14:creationId xmlns:p14="http://schemas.microsoft.com/office/powerpoint/2010/main" val="1595200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pic>
        <p:nvPicPr>
          <p:cNvPr id="3" name="Picture 2" descr="gcdp.tiff"/>
          <p:cNvPicPr>
            <a:picLocks noChangeAspect="1"/>
          </p:cNvPicPr>
          <p:nvPr/>
        </p:nvPicPr>
        <p:blipFill rotWithShape="1">
          <a:blip r:embed="rId2" cstate="email">
            <a:extLst>
              <a:ext uri="{28A0092B-C50C-407E-A947-70E740481C1C}">
                <a14:useLocalDpi xmlns:a14="http://schemas.microsoft.com/office/drawing/2010/main"/>
              </a:ext>
            </a:extLst>
          </a:blip>
          <a:srcRect t="29630"/>
          <a:stretch/>
        </p:blipFill>
        <p:spPr>
          <a:xfrm>
            <a:off x="184960" y="794242"/>
            <a:ext cx="12007039" cy="5079094"/>
          </a:xfrm>
          <a:prstGeom prst="rect">
            <a:avLst/>
          </a:prstGeom>
        </p:spPr>
      </p:pic>
      <p:sp>
        <p:nvSpPr>
          <p:cNvPr id="4" name="Up Arrow 3"/>
          <p:cNvSpPr/>
          <p:nvPr/>
        </p:nvSpPr>
        <p:spPr>
          <a:xfrm>
            <a:off x="24662" y="5893257"/>
            <a:ext cx="2860726" cy="96474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Marketing Involvement</a:t>
            </a:r>
            <a:endParaRPr lang="en-US" dirty="0"/>
          </a:p>
        </p:txBody>
      </p:sp>
      <p:sp>
        <p:nvSpPr>
          <p:cNvPr id="5" name="Up Arrow 4"/>
          <p:cNvSpPr/>
          <p:nvPr/>
        </p:nvSpPr>
        <p:spPr>
          <a:xfrm>
            <a:off x="2260954" y="5893257"/>
            <a:ext cx="2860726" cy="96474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Marketing Involvement</a:t>
            </a:r>
            <a:endParaRPr lang="en-US" dirty="0"/>
          </a:p>
        </p:txBody>
      </p:sp>
      <p:sp>
        <p:nvSpPr>
          <p:cNvPr id="6" name="Up Arrow 5"/>
          <p:cNvSpPr/>
          <p:nvPr/>
        </p:nvSpPr>
        <p:spPr>
          <a:xfrm>
            <a:off x="9634725" y="5856270"/>
            <a:ext cx="2860726" cy="96474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Marketing Involvement</a:t>
            </a:r>
            <a:endParaRPr lang="en-US" dirty="0"/>
          </a:p>
        </p:txBody>
      </p:sp>
      <p:sp>
        <p:nvSpPr>
          <p:cNvPr id="7" name="TextBox 6"/>
          <p:cNvSpPr txBox="1"/>
          <p:nvPr/>
        </p:nvSpPr>
        <p:spPr>
          <a:xfrm>
            <a:off x="733778" y="84667"/>
            <a:ext cx="9172222" cy="646331"/>
          </a:xfrm>
          <a:prstGeom prst="rect">
            <a:avLst/>
          </a:prstGeom>
          <a:noFill/>
        </p:spPr>
        <p:txBody>
          <a:bodyPr wrap="square" rtlCol="0">
            <a:spAutoFit/>
          </a:bodyPr>
          <a:lstStyle/>
          <a:p>
            <a:r>
              <a:rPr lang="en-US" sz="3600" dirty="0" smtClean="0">
                <a:latin typeface="+mj-lt"/>
              </a:rPr>
              <a:t>GCDP CUSTOMER FLOW</a:t>
            </a:r>
            <a:endParaRPr lang="en-US" sz="3600" dirty="0">
              <a:latin typeface="+mj-lt"/>
            </a:endParaRPr>
          </a:p>
        </p:txBody>
      </p:sp>
    </p:spTree>
    <p:extLst>
      <p:ext uri="{BB962C8B-B14F-4D97-AF65-F5344CB8AC3E}">
        <p14:creationId xmlns:p14="http://schemas.microsoft.com/office/powerpoint/2010/main" val="2586184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Branding &amp; Organizational </a:t>
            </a:r>
            <a:r>
              <a:rPr lang="en-US" dirty="0"/>
              <a:t>Understanding</a:t>
            </a:r>
            <a:endParaRPr lang="es-PE" dirty="0"/>
          </a:p>
        </p:txBody>
      </p:sp>
      <p:sp>
        <p:nvSpPr>
          <p:cNvPr id="8" name="TextBox 7"/>
          <p:cNvSpPr txBox="1"/>
          <p:nvPr/>
        </p:nvSpPr>
        <p:spPr>
          <a:xfrm>
            <a:off x="1702387" y="2242655"/>
            <a:ext cx="9146955" cy="1631216"/>
          </a:xfrm>
          <a:prstGeom prst="rect">
            <a:avLst/>
          </a:prstGeom>
          <a:noFill/>
        </p:spPr>
        <p:txBody>
          <a:bodyPr wrap="square" rtlCol="0">
            <a:spAutoFit/>
          </a:bodyPr>
          <a:lstStyle/>
          <a:p>
            <a:r>
              <a:rPr lang="en-US" sz="2000" dirty="0" smtClean="0"/>
              <a:t>The key understanding of the flow of organizational is vital for the continual growth. All the products have a unique value preposition to all customer depending on which of the products is used. </a:t>
            </a:r>
          </a:p>
          <a:p>
            <a:r>
              <a:rPr lang="en-US" sz="2000" dirty="0" smtClean="0"/>
              <a:t>The INNER and OUTER journey is unique to all our products and is the basis for the growth of our members.</a:t>
            </a:r>
            <a:endParaRPr lang="en-US" sz="2000" dirty="0"/>
          </a:p>
        </p:txBody>
      </p:sp>
    </p:spTree>
    <p:extLst>
      <p:ext uri="{BB962C8B-B14F-4D97-AF65-F5344CB8AC3E}">
        <p14:creationId xmlns:p14="http://schemas.microsoft.com/office/powerpoint/2010/main" val="2641511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pic>
        <p:nvPicPr>
          <p:cNvPr id="3" name="Picture 2" descr="banner.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5237" y="49357"/>
            <a:ext cx="10362947" cy="6754673"/>
          </a:xfrm>
          <a:prstGeom prst="rect">
            <a:avLst/>
          </a:prstGeom>
        </p:spPr>
      </p:pic>
    </p:spTree>
    <p:extLst>
      <p:ext uri="{BB962C8B-B14F-4D97-AF65-F5344CB8AC3E}">
        <p14:creationId xmlns:p14="http://schemas.microsoft.com/office/powerpoint/2010/main" val="2222831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sp>
        <p:nvSpPr>
          <p:cNvPr id="3" name="TextBox 2"/>
          <p:cNvSpPr txBox="1"/>
          <p:nvPr/>
        </p:nvSpPr>
        <p:spPr>
          <a:xfrm>
            <a:off x="1229502" y="243180"/>
            <a:ext cx="2490961" cy="646331"/>
          </a:xfrm>
          <a:prstGeom prst="rect">
            <a:avLst/>
          </a:prstGeom>
          <a:noFill/>
        </p:spPr>
        <p:txBody>
          <a:bodyPr wrap="none" rtlCol="0">
            <a:spAutoFit/>
          </a:bodyPr>
          <a:lstStyle/>
          <a:p>
            <a:r>
              <a:rPr lang="en-US" sz="3600" dirty="0" smtClean="0">
                <a:latin typeface="+mj-lt"/>
              </a:rPr>
              <a:t>branding</a:t>
            </a:r>
            <a:endParaRPr lang="en-US" sz="3600" dirty="0">
              <a:latin typeface="+mj-lt"/>
            </a:endParaRPr>
          </a:p>
        </p:txBody>
      </p:sp>
      <p:sp>
        <p:nvSpPr>
          <p:cNvPr id="4" name="TextBox 3"/>
          <p:cNvSpPr txBox="1"/>
          <p:nvPr/>
        </p:nvSpPr>
        <p:spPr>
          <a:xfrm>
            <a:off x="1526744" y="1594176"/>
            <a:ext cx="10525079" cy="2246769"/>
          </a:xfrm>
          <a:prstGeom prst="rect">
            <a:avLst/>
          </a:prstGeom>
          <a:noFill/>
        </p:spPr>
        <p:txBody>
          <a:bodyPr wrap="square" rtlCol="0">
            <a:spAutoFit/>
          </a:bodyPr>
          <a:lstStyle/>
          <a:p>
            <a:r>
              <a:rPr lang="en-US" sz="2000" dirty="0" smtClean="0"/>
              <a:t>Branding is the source of communication, where ideas or the concept of the idea is being transmit through a audio-visual .</a:t>
            </a:r>
          </a:p>
          <a:p>
            <a:r>
              <a:rPr lang="en-US" sz="2000" dirty="0" smtClean="0"/>
              <a:t>Branding represents all of the organization values into a single piece of “Brand”. Every brand is unique to its company, it shows it value, its importance, its mission of the company.</a:t>
            </a:r>
          </a:p>
          <a:p>
            <a:endParaRPr lang="en-US" sz="2000" dirty="0"/>
          </a:p>
          <a:p>
            <a:r>
              <a:rPr lang="en-US" sz="2000" dirty="0" smtClean="0"/>
              <a:t>Looking at the this logo            ,you immediately can identify it with the technology company APPLE </a:t>
            </a:r>
            <a:r>
              <a:rPr lang="en-US" sz="2000" dirty="0" err="1" smtClean="0"/>
              <a:t>inc.</a:t>
            </a:r>
            <a:r>
              <a:rPr lang="en-US" sz="2000" dirty="0" smtClean="0"/>
              <a:t> </a:t>
            </a:r>
            <a:endParaRPr lang="en-US" sz="2000" dirty="0"/>
          </a:p>
        </p:txBody>
      </p:sp>
      <p:pic>
        <p:nvPicPr>
          <p:cNvPr id="5" name="Picture 4" descr="apple-logo.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0242" y="3093784"/>
            <a:ext cx="514569" cy="602882"/>
          </a:xfrm>
          <a:prstGeom prst="rect">
            <a:avLst/>
          </a:prstGeom>
        </p:spPr>
      </p:pic>
      <p:sp>
        <p:nvSpPr>
          <p:cNvPr id="6" name="TextBox 5"/>
          <p:cNvSpPr txBox="1"/>
          <p:nvPr/>
        </p:nvSpPr>
        <p:spPr>
          <a:xfrm>
            <a:off x="891727" y="4782530"/>
            <a:ext cx="8201184" cy="646331"/>
          </a:xfrm>
          <a:prstGeom prst="rect">
            <a:avLst/>
          </a:prstGeom>
          <a:noFill/>
        </p:spPr>
        <p:txBody>
          <a:bodyPr wrap="square" rtlCol="0">
            <a:spAutoFit/>
          </a:bodyPr>
          <a:lstStyle/>
          <a:p>
            <a:r>
              <a:rPr lang="en-US" dirty="0" smtClean="0"/>
              <a:t>Our logo represent our brand, what we stand for our, the leadership we want to see in the youths of the world.</a:t>
            </a:r>
            <a:endParaRPr lang="en-US" dirty="0"/>
          </a:p>
        </p:txBody>
      </p:sp>
      <p:pic>
        <p:nvPicPr>
          <p:cNvPr id="7" name="Picture 6" descr="AIESEC LOGO copy 2.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04464" y="5460059"/>
            <a:ext cx="4677003" cy="665141"/>
          </a:xfrm>
          <a:prstGeom prst="rect">
            <a:avLst/>
          </a:prstGeom>
        </p:spPr>
      </p:pic>
    </p:spTree>
    <p:extLst>
      <p:ext uri="{BB962C8B-B14F-4D97-AF65-F5344CB8AC3E}">
        <p14:creationId xmlns:p14="http://schemas.microsoft.com/office/powerpoint/2010/main" val="2271043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1"/>
          <p:cNvSpPr>
            <a:spLocks/>
          </p:cNvSpPr>
          <p:nvPr/>
        </p:nvSpPr>
        <p:spPr bwMode="auto">
          <a:xfrm>
            <a:off x="3121731" y="2307031"/>
            <a:ext cx="957191" cy="957191"/>
          </a:xfrm>
          <a:prstGeom prst="ellipse">
            <a:avLst/>
          </a:prstGeom>
          <a:solidFill>
            <a:srgbClr val="000000"/>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sp>
        <p:nvSpPr>
          <p:cNvPr id="4" name="Rectangle 12"/>
          <p:cNvSpPr>
            <a:spLocks/>
          </p:cNvSpPr>
          <p:nvPr/>
        </p:nvSpPr>
        <p:spPr bwMode="auto">
          <a:xfrm>
            <a:off x="1489108" y="2293521"/>
            <a:ext cx="199096" cy="957191"/>
          </a:xfrm>
          <a:prstGeom prst="rect">
            <a:avLst/>
          </a:prstGeom>
          <a:solidFill>
            <a:srgbClr val="000000"/>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sp>
        <p:nvSpPr>
          <p:cNvPr id="5" name="AutoShape 13"/>
          <p:cNvSpPr>
            <a:spLocks/>
          </p:cNvSpPr>
          <p:nvPr/>
        </p:nvSpPr>
        <p:spPr bwMode="auto">
          <a:xfrm>
            <a:off x="312754" y="2319731"/>
            <a:ext cx="972506" cy="957191"/>
          </a:xfrm>
          <a:prstGeom prst="triangle">
            <a:avLst>
              <a:gd name="adj" fmla="val 50000"/>
            </a:avLst>
          </a:prstGeom>
          <a:solidFill>
            <a:srgbClr val="000000"/>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sp>
        <p:nvSpPr>
          <p:cNvPr id="6" name="Rectangle 14"/>
          <p:cNvSpPr>
            <a:spLocks/>
          </p:cNvSpPr>
          <p:nvPr/>
        </p:nvSpPr>
        <p:spPr bwMode="auto">
          <a:xfrm>
            <a:off x="4523045" y="2307031"/>
            <a:ext cx="643232" cy="957191"/>
          </a:xfrm>
          <a:prstGeom prst="rect">
            <a:avLst/>
          </a:prstGeom>
          <a:solidFill>
            <a:srgbClr val="000000"/>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sp>
        <p:nvSpPr>
          <p:cNvPr id="7" name="Freeform 15"/>
          <p:cNvSpPr>
            <a:spLocks/>
          </p:cNvSpPr>
          <p:nvPr/>
        </p:nvSpPr>
        <p:spPr bwMode="auto">
          <a:xfrm>
            <a:off x="5480739" y="2323716"/>
            <a:ext cx="482424" cy="957191"/>
          </a:xfrm>
          <a:custGeom>
            <a:avLst/>
            <a:gdLst>
              <a:gd name="T0" fmla="*/ 21213 w 21492"/>
              <a:gd name="T1" fmla="*/ 21600 h 21600"/>
              <a:gd name="T2" fmla="*/ 0 w 21492"/>
              <a:gd name="T3" fmla="*/ 10865 h 21600"/>
              <a:gd name="T4" fmla="*/ 21369 w 21492"/>
              <a:gd name="T5" fmla="*/ 0 h 21600"/>
              <a:gd name="T6" fmla="*/ 21213 w 21492"/>
              <a:gd name="T7" fmla="*/ 21600 h 21600"/>
              <a:gd name="T8" fmla="*/ 21213 w 21492"/>
              <a:gd name="T9" fmla="*/ 21600 h 21600"/>
            </a:gdLst>
            <a:ahLst/>
            <a:cxnLst>
              <a:cxn ang="0">
                <a:pos x="T0" y="T1"/>
              </a:cxn>
              <a:cxn ang="0">
                <a:pos x="T2" y="T3"/>
              </a:cxn>
              <a:cxn ang="0">
                <a:pos x="T4" y="T5"/>
              </a:cxn>
              <a:cxn ang="0">
                <a:pos x="T6" y="T7"/>
              </a:cxn>
              <a:cxn ang="0">
                <a:pos x="T8" y="T9"/>
              </a:cxn>
            </a:cxnLst>
            <a:rect l="0" t="0" r="r" b="b"/>
            <a:pathLst>
              <a:path w="21492" h="21600">
                <a:moveTo>
                  <a:pt x="21213" y="21600"/>
                </a:moveTo>
                <a:cubicBezTo>
                  <a:pt x="4983" y="21600"/>
                  <a:pt x="0" y="14338"/>
                  <a:pt x="0" y="10865"/>
                </a:cubicBezTo>
                <a:cubicBezTo>
                  <a:pt x="0" y="4417"/>
                  <a:pt x="10278" y="0"/>
                  <a:pt x="21369" y="0"/>
                </a:cubicBezTo>
                <a:cubicBezTo>
                  <a:pt x="21600" y="0"/>
                  <a:pt x="21480" y="21600"/>
                  <a:pt x="21213" y="21600"/>
                </a:cubicBezTo>
                <a:close/>
                <a:moveTo>
                  <a:pt x="21213" y="21600"/>
                </a:moveTo>
              </a:path>
            </a:pathLst>
          </a:custGeom>
          <a:solidFill>
            <a:srgbClr val="000000"/>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sp>
        <p:nvSpPr>
          <p:cNvPr id="8" name="Rectangle 16"/>
          <p:cNvSpPr>
            <a:spLocks/>
          </p:cNvSpPr>
          <p:nvPr/>
        </p:nvSpPr>
        <p:spPr bwMode="auto">
          <a:xfrm>
            <a:off x="2051964" y="2307031"/>
            <a:ext cx="643232" cy="957191"/>
          </a:xfrm>
          <a:prstGeom prst="rect">
            <a:avLst/>
          </a:prstGeom>
          <a:solidFill>
            <a:srgbClr val="000000"/>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sp>
        <p:nvSpPr>
          <p:cNvPr id="9" name="Rectangle 17"/>
          <p:cNvSpPr>
            <a:spLocks/>
          </p:cNvSpPr>
          <p:nvPr/>
        </p:nvSpPr>
        <p:spPr bwMode="auto">
          <a:xfrm>
            <a:off x="615517" y="3517673"/>
            <a:ext cx="54002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spAutoFit/>
          </a:bodyPr>
          <a:lstStyle/>
          <a:p>
            <a:pPr algn="l"/>
            <a:r>
              <a:rPr lang="en-US" sz="2400" dirty="0">
                <a:solidFill>
                  <a:schemeClr val="tx1"/>
                </a:solidFill>
                <a:latin typeface="Synchro LET" charset="0"/>
                <a:ea typeface="ＭＳ Ｐゴシック" charset="0"/>
                <a:cs typeface="Synchro LET" charset="0"/>
                <a:sym typeface="Synchro LET" charset="0"/>
              </a:rPr>
              <a:t>A      </a:t>
            </a:r>
            <a:r>
              <a:rPr lang="en-US" sz="2400" dirty="0" smtClean="0">
                <a:solidFill>
                  <a:schemeClr val="tx1"/>
                </a:solidFill>
                <a:latin typeface="Synchro LET" charset="0"/>
                <a:ea typeface="ＭＳ Ｐゴシック" charset="0"/>
                <a:cs typeface="Synchro LET" charset="0"/>
                <a:sym typeface="Synchro LET" charset="0"/>
              </a:rPr>
              <a:t>   </a:t>
            </a:r>
            <a:r>
              <a:rPr lang="en-US" sz="2400" dirty="0">
                <a:solidFill>
                  <a:schemeClr val="tx1"/>
                </a:solidFill>
                <a:latin typeface="Synchro LET" charset="0"/>
                <a:ea typeface="ＭＳ Ｐゴシック" charset="0"/>
                <a:cs typeface="Synchro LET" charset="0"/>
                <a:sym typeface="Synchro LET" charset="0"/>
              </a:rPr>
              <a:t>I        E   </a:t>
            </a:r>
            <a:r>
              <a:rPr lang="en-US" sz="2400" dirty="0">
                <a:latin typeface="Synchro LET" charset="0"/>
                <a:ea typeface="ＭＳ Ｐゴシック" charset="0"/>
                <a:cs typeface="Synchro LET" charset="0"/>
                <a:sym typeface="Synchro LET" charset="0"/>
              </a:rPr>
              <a:t> </a:t>
            </a:r>
            <a:r>
              <a:rPr lang="en-US" sz="2400" dirty="0" smtClean="0">
                <a:latin typeface="Synchro LET" charset="0"/>
                <a:ea typeface="ＭＳ Ｐゴシック" charset="0"/>
                <a:cs typeface="Synchro LET" charset="0"/>
                <a:sym typeface="Synchro LET" charset="0"/>
              </a:rPr>
              <a:t>       </a:t>
            </a:r>
            <a:r>
              <a:rPr lang="en-US" sz="2400" dirty="0" smtClean="0">
                <a:solidFill>
                  <a:schemeClr val="tx1"/>
                </a:solidFill>
                <a:latin typeface="Synchro LET" charset="0"/>
                <a:ea typeface="ＭＳ Ｐゴシック" charset="0"/>
                <a:cs typeface="Synchro LET" charset="0"/>
                <a:sym typeface="Synchro LET" charset="0"/>
              </a:rPr>
              <a:t>S          </a:t>
            </a:r>
            <a:r>
              <a:rPr lang="en-US" sz="2400" dirty="0">
                <a:solidFill>
                  <a:schemeClr val="tx1"/>
                </a:solidFill>
                <a:latin typeface="Synchro LET" charset="0"/>
                <a:ea typeface="ＭＳ Ｐゴシック" charset="0"/>
                <a:cs typeface="Synchro LET" charset="0"/>
                <a:sym typeface="Synchro LET" charset="0"/>
              </a:rPr>
              <a:t>E            C</a:t>
            </a:r>
          </a:p>
        </p:txBody>
      </p:sp>
      <p:sp>
        <p:nvSpPr>
          <p:cNvPr id="10" name="TextBox 9"/>
          <p:cNvSpPr txBox="1"/>
          <p:nvPr/>
        </p:nvSpPr>
        <p:spPr>
          <a:xfrm>
            <a:off x="229689" y="337749"/>
            <a:ext cx="4107346" cy="523220"/>
          </a:xfrm>
          <a:prstGeom prst="rect">
            <a:avLst/>
          </a:prstGeom>
          <a:noFill/>
        </p:spPr>
        <p:txBody>
          <a:bodyPr wrap="square" rtlCol="0">
            <a:spAutoFit/>
          </a:bodyPr>
          <a:lstStyle/>
          <a:p>
            <a:r>
              <a:rPr lang="en-US" sz="2800" dirty="0" smtClean="0">
                <a:latin typeface="+mj-lt"/>
              </a:rPr>
              <a:t>Our branding rules</a:t>
            </a:r>
            <a:r>
              <a:rPr lang="en-US" dirty="0" smtClean="0">
                <a:latin typeface="+mj-lt"/>
              </a:rPr>
              <a:t>:</a:t>
            </a:r>
            <a:endParaRPr lang="en-US" dirty="0">
              <a:latin typeface="+mj-lt"/>
            </a:endParaRPr>
          </a:p>
        </p:txBody>
      </p:sp>
      <p:pic>
        <p:nvPicPr>
          <p:cNvPr id="11" name="Picture 10" descr="AIESEC LOGO copy 2.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2571" y="1042297"/>
            <a:ext cx="4677003" cy="665141"/>
          </a:xfrm>
          <a:prstGeom prst="rect">
            <a:avLst/>
          </a:prstGeom>
        </p:spPr>
      </p:pic>
    </p:spTree>
    <p:extLst>
      <p:ext uri="{BB962C8B-B14F-4D97-AF65-F5344CB8AC3E}">
        <p14:creationId xmlns:p14="http://schemas.microsoft.com/office/powerpoint/2010/main" val="211397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75" fill="hold"/>
                                        <p:tgtEl>
                                          <p:spTgt spid="9"/>
                                        </p:tgtEl>
                                        <p:attrNameLst>
                                          <p:attrName>ppt_x</p:attrName>
                                        </p:attrNameLst>
                                      </p:cBhvr>
                                      <p:tavLst>
                                        <p:tav tm="0">
                                          <p:val>
                                            <p:strVal val="#ppt_x"/>
                                          </p:val>
                                        </p:tav>
                                        <p:tav tm="100000">
                                          <p:val>
                                            <p:strVal val="#ppt_x"/>
                                          </p:val>
                                        </p:tav>
                                      </p:tavLst>
                                    </p:anim>
                                    <p:anim calcmode="lin" valueType="num">
                                      <p:cBhvr additive="base">
                                        <p:cTn id="8" dur="75"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sp>
        <p:nvSpPr>
          <p:cNvPr id="4" name="Rectangle 3"/>
          <p:cNvSpPr/>
          <p:nvPr/>
        </p:nvSpPr>
        <p:spPr>
          <a:xfrm>
            <a:off x="1252118" y="1870573"/>
            <a:ext cx="6525012" cy="2562240"/>
          </a:xfrm>
          <a:prstGeom prst="rect">
            <a:avLst/>
          </a:prstGeom>
          <a:effectLst>
            <a:glow rad="228600">
              <a:schemeClr val="accent6">
                <a:satMod val="175000"/>
                <a:alpha val="40000"/>
              </a:schemeClr>
            </a:glow>
          </a:effectLst>
        </p:spPr>
        <p:style>
          <a:lnRef idx="1">
            <a:schemeClr val="dk1"/>
          </a:lnRef>
          <a:fillRef idx="2">
            <a:schemeClr val="dk1"/>
          </a:fillRef>
          <a:effectRef idx="1">
            <a:schemeClr val="dk1"/>
          </a:effectRef>
          <a:fontRef idx="minor">
            <a:schemeClr val="dk1"/>
          </a:fontRef>
        </p:style>
        <p:txBody>
          <a:bodyPr wrap="square">
            <a:spAutoFit/>
          </a:bodyPr>
          <a:lstStyle/>
          <a:p>
            <a:pPr>
              <a:lnSpc>
                <a:spcPct val="150000"/>
              </a:lnSpc>
              <a:buFont typeface="Arial" panose="020B0604020202020204" pitchFamily="34" charset="0"/>
              <a:buChar char="•"/>
            </a:pPr>
            <a:r>
              <a:rPr lang="en-US" b="1" dirty="0" smtClean="0">
                <a:solidFill>
                  <a:schemeClr val="tx1"/>
                </a:solidFill>
                <a:latin typeface="Adobe Garamond Pro Bold" panose="02020702060506020403" pitchFamily="18" charset="0"/>
              </a:rPr>
              <a:t>Introduction…………………………………………….…2</a:t>
            </a:r>
          </a:p>
          <a:p>
            <a:pPr>
              <a:lnSpc>
                <a:spcPct val="150000"/>
              </a:lnSpc>
              <a:buFont typeface="Arial" panose="020B0604020202020204" pitchFamily="34" charset="0"/>
              <a:buChar char="•"/>
            </a:pPr>
            <a:r>
              <a:rPr lang="en-US" b="1" dirty="0" smtClean="0">
                <a:solidFill>
                  <a:srgbClr val="000000"/>
                </a:solidFill>
                <a:latin typeface="Adobe Garamond Pro bold"/>
                <a:ea typeface="Lucida Grande"/>
                <a:cs typeface="Adobe Garamond Pro bold"/>
              </a:rPr>
              <a:t>Understanding the contribution of Marketing</a:t>
            </a:r>
            <a:r>
              <a:rPr lang="en-US" b="1" dirty="0" smtClean="0">
                <a:solidFill>
                  <a:schemeClr val="tx1"/>
                </a:solidFill>
                <a:latin typeface="Adobe Garamond Pro Bold" panose="02020702060506020403" pitchFamily="18" charset="0"/>
              </a:rPr>
              <a:t>…….……...4</a:t>
            </a:r>
          </a:p>
          <a:p>
            <a:pPr>
              <a:lnSpc>
                <a:spcPct val="150000"/>
              </a:lnSpc>
              <a:buFont typeface="Arial" panose="020B0604020202020204" pitchFamily="34" charset="0"/>
              <a:buChar char="•"/>
            </a:pPr>
            <a:r>
              <a:rPr lang="en-US" b="1" dirty="0" smtClean="0">
                <a:solidFill>
                  <a:schemeClr val="tx1"/>
                </a:solidFill>
                <a:latin typeface="Adobe Garamond Pro Bold" panose="02020702060506020403" pitchFamily="18" charset="0"/>
              </a:rPr>
              <a:t>Communication……………………………………….……18</a:t>
            </a:r>
          </a:p>
          <a:p>
            <a:pPr>
              <a:lnSpc>
                <a:spcPct val="150000"/>
              </a:lnSpc>
              <a:buFont typeface="Arial" panose="020B0604020202020204" pitchFamily="34" charset="0"/>
              <a:buChar char="•"/>
            </a:pPr>
            <a:r>
              <a:rPr lang="en-US" b="1" dirty="0">
                <a:solidFill>
                  <a:srgbClr val="000000"/>
                </a:solidFill>
                <a:latin typeface="Adobe Garamond Pro Bold"/>
                <a:ea typeface="Lucida Grande"/>
                <a:cs typeface="Adobe Garamond Pro Bold"/>
              </a:rPr>
              <a:t>Product  </a:t>
            </a:r>
            <a:r>
              <a:rPr lang="en-US" b="1" dirty="0" smtClean="0">
                <a:solidFill>
                  <a:srgbClr val="000000"/>
                </a:solidFill>
                <a:latin typeface="Adobe Garamond Pro Bold"/>
                <a:ea typeface="Lucida Grande"/>
                <a:cs typeface="Adobe Garamond Pro Bold"/>
              </a:rPr>
              <a:t>Education …………….</a:t>
            </a:r>
            <a:r>
              <a:rPr lang="en-US" b="1" dirty="0" smtClean="0">
                <a:solidFill>
                  <a:schemeClr val="tx1"/>
                </a:solidFill>
                <a:latin typeface="Adobe Garamond Pro Bold" panose="02020702060506020403" pitchFamily="18" charset="0"/>
              </a:rPr>
              <a:t>…………………………..22</a:t>
            </a:r>
          </a:p>
          <a:p>
            <a:pPr>
              <a:lnSpc>
                <a:spcPct val="150000"/>
              </a:lnSpc>
              <a:buFont typeface="Arial" panose="020B0604020202020204" pitchFamily="34" charset="0"/>
              <a:buChar char="•"/>
            </a:pPr>
            <a:r>
              <a:rPr lang="en-US" b="1" dirty="0" smtClean="0">
                <a:solidFill>
                  <a:srgbClr val="000000"/>
                </a:solidFill>
                <a:latin typeface="Adobe Garamond Pro Bold"/>
                <a:ea typeface="Lucida Grande"/>
                <a:cs typeface="Adobe Garamond Pro Bold"/>
              </a:rPr>
              <a:t>Branding </a:t>
            </a:r>
            <a:r>
              <a:rPr lang="en-US" b="1" dirty="0">
                <a:solidFill>
                  <a:srgbClr val="000000"/>
                </a:solidFill>
                <a:latin typeface="Adobe Garamond Pro Bold"/>
                <a:ea typeface="Lucida Grande"/>
                <a:cs typeface="Adobe Garamond Pro Bold"/>
              </a:rPr>
              <a:t>&amp; </a:t>
            </a:r>
            <a:r>
              <a:rPr lang="en-US" dirty="0" smtClean="0">
                <a:solidFill>
                  <a:srgbClr val="000000"/>
                </a:solidFill>
                <a:latin typeface="Adobe Garamond Pro Bold"/>
                <a:ea typeface="Lucida Grande"/>
                <a:cs typeface="Adobe Garamond Pro Bold"/>
              </a:rPr>
              <a:t>Organizational Understanding</a:t>
            </a:r>
            <a:r>
              <a:rPr lang="en-US" b="1" dirty="0" smtClean="0">
                <a:solidFill>
                  <a:schemeClr val="tx1"/>
                </a:solidFill>
                <a:latin typeface="Adobe Garamond Pro Bold" panose="02020702060506020403" pitchFamily="18" charset="0"/>
              </a:rPr>
              <a:t>……………....26</a:t>
            </a:r>
          </a:p>
          <a:p>
            <a:pPr>
              <a:buFont typeface="Arial" panose="020B0604020202020204" pitchFamily="34" charset="0"/>
              <a:buChar char="•"/>
            </a:pPr>
            <a:endParaRPr lang="en-US" dirty="0">
              <a:latin typeface="Adobe Garamond Pro Bold" panose="02020702060506020403" pitchFamily="18" charset="0"/>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12927" y="394990"/>
            <a:ext cx="3223309" cy="6210426"/>
          </a:xfrm>
          <a:prstGeom prst="rect">
            <a:avLst/>
          </a:prstGeom>
        </p:spPr>
      </p:pic>
    </p:spTree>
    <p:extLst>
      <p:ext uri="{BB962C8B-B14F-4D97-AF65-F5344CB8AC3E}">
        <p14:creationId xmlns:p14="http://schemas.microsoft.com/office/powerpoint/2010/main" val="2946563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sp>
        <p:nvSpPr>
          <p:cNvPr id="3" name="Rectangle 11"/>
          <p:cNvSpPr txBox="1">
            <a:spLocks noChangeArrowheads="1"/>
          </p:cNvSpPr>
          <p:nvPr/>
        </p:nvSpPr>
        <p:spPr>
          <a:xfrm>
            <a:off x="443689" y="625895"/>
            <a:ext cx="4038600" cy="4527550"/>
          </a:xfrm>
          <a:prstGeom prst="rect">
            <a:avLst/>
          </a:prstGeom>
          <a:ln/>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spcBef>
                <a:spcPct val="0"/>
              </a:spcBef>
            </a:pPr>
            <a:r>
              <a:rPr lang="en-US" sz="3600" dirty="0" smtClean="0">
                <a:solidFill>
                  <a:srgbClr val="558E28"/>
                </a:solidFill>
              </a:rPr>
              <a:t>DOs</a:t>
            </a:r>
          </a:p>
          <a:p>
            <a:pPr>
              <a:spcBef>
                <a:spcPts val="700"/>
              </a:spcBef>
            </a:pPr>
            <a:r>
              <a:rPr lang="en-US" sz="2800" dirty="0" smtClean="0"/>
              <a:t>use 2 or more different shapes</a:t>
            </a:r>
          </a:p>
          <a:p>
            <a:pPr>
              <a:spcBef>
                <a:spcPts val="700"/>
              </a:spcBef>
            </a:pPr>
            <a:r>
              <a:rPr lang="en-US" sz="2800" dirty="0" smtClean="0"/>
              <a:t>Use transparent or full </a:t>
            </a:r>
            <a:r>
              <a:rPr lang="en-US" sz="2800" dirty="0" err="1" smtClean="0"/>
              <a:t>colour</a:t>
            </a:r>
            <a:r>
              <a:rPr lang="en-US" sz="2800" dirty="0" smtClean="0"/>
              <a:t> shapes</a:t>
            </a:r>
          </a:p>
          <a:p>
            <a:pPr>
              <a:spcBef>
                <a:spcPts val="700"/>
              </a:spcBef>
            </a:pPr>
            <a:r>
              <a:rPr lang="en-US" sz="2800" dirty="0" smtClean="0"/>
              <a:t>always have an AIESEC </a:t>
            </a:r>
            <a:r>
              <a:rPr lang="ja-JP" altLang="en-US" sz="2800" dirty="0" smtClean="0">
                <a:latin typeface="Arial"/>
              </a:rPr>
              <a:t>“</a:t>
            </a:r>
            <a:r>
              <a:rPr lang="en-US" sz="2800" dirty="0" smtClean="0"/>
              <a:t>signature</a:t>
            </a:r>
            <a:r>
              <a:rPr lang="ja-JP" altLang="en-US" sz="2800" dirty="0" smtClean="0">
                <a:latin typeface="Arial"/>
              </a:rPr>
              <a:t>”</a:t>
            </a:r>
            <a:endParaRPr lang="en-US" sz="2800" dirty="0" smtClean="0"/>
          </a:p>
          <a:p>
            <a:pPr>
              <a:spcBef>
                <a:spcPts val="700"/>
              </a:spcBef>
            </a:pPr>
            <a:r>
              <a:rPr lang="en-US" sz="2800" dirty="0" smtClean="0"/>
              <a:t>make individual shapes </a:t>
            </a:r>
            <a:endParaRPr lang="en-US" sz="2800" dirty="0"/>
          </a:p>
        </p:txBody>
      </p:sp>
      <p:sp>
        <p:nvSpPr>
          <p:cNvPr id="4" name="Rectangle 12"/>
          <p:cNvSpPr>
            <a:spLocks/>
          </p:cNvSpPr>
          <p:nvPr/>
        </p:nvSpPr>
        <p:spPr bwMode="auto">
          <a:xfrm>
            <a:off x="6364910" y="477285"/>
            <a:ext cx="4038600" cy="452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0" tIns="0" rIns="0" bIns="0"/>
          <a:lstStyle/>
          <a:p>
            <a:pPr algn="l">
              <a:spcBef>
                <a:spcPts val="663"/>
              </a:spcBef>
            </a:pPr>
            <a:r>
              <a:rPr lang="en-US" sz="3600" dirty="0">
                <a:solidFill>
                  <a:srgbClr val="A40800"/>
                </a:solidFill>
                <a:latin typeface="Helvetica" charset="0"/>
                <a:ea typeface="ＭＳ Ｐゴシック" charset="0"/>
                <a:cs typeface="Helvetica" charset="0"/>
                <a:sym typeface="Helvetica" charset="0"/>
              </a:rPr>
              <a:t>DON</a:t>
            </a:r>
            <a:r>
              <a:rPr lang="ja-JP" altLang="en-US" sz="3600" dirty="0">
                <a:solidFill>
                  <a:srgbClr val="A40800"/>
                </a:solidFill>
                <a:latin typeface="Arial"/>
                <a:ea typeface="ＭＳ Ｐゴシック" charset="0"/>
                <a:cs typeface="Helvetica" charset="0"/>
                <a:sym typeface="Helvetica" charset="0"/>
              </a:rPr>
              <a:t>’</a:t>
            </a:r>
            <a:r>
              <a:rPr lang="en-US" sz="3600" dirty="0" err="1">
                <a:solidFill>
                  <a:srgbClr val="A40800"/>
                </a:solidFill>
                <a:latin typeface="Helvetica" charset="0"/>
                <a:ea typeface="ＭＳ Ｐゴシック" charset="0"/>
                <a:cs typeface="Helvetica" charset="0"/>
                <a:sym typeface="Helvetica" charset="0"/>
              </a:rPr>
              <a:t>Ts</a:t>
            </a:r>
            <a:endParaRPr lang="en-US" sz="3600" dirty="0">
              <a:solidFill>
                <a:srgbClr val="A40800"/>
              </a:solidFill>
              <a:latin typeface="Helvetica" charset="0"/>
              <a:ea typeface="ＭＳ Ｐゴシック" charset="0"/>
              <a:cs typeface="Helvetica" charset="0"/>
              <a:sym typeface="Helvetica" charset="0"/>
            </a:endParaRPr>
          </a:p>
          <a:p>
            <a:pPr algn="l">
              <a:spcBef>
                <a:spcPts val="663"/>
              </a:spcBef>
              <a:buSzPct val="100000"/>
              <a:buFont typeface="Arial" charset="0"/>
              <a:buChar char="•"/>
            </a:pPr>
            <a:r>
              <a:rPr lang="en-US" sz="2800" dirty="0">
                <a:solidFill>
                  <a:schemeClr val="tx1"/>
                </a:solidFill>
                <a:latin typeface="Helvetica" charset="0"/>
                <a:ea typeface="ＭＳ Ｐゴシック" charset="0"/>
                <a:cs typeface="Helvetica" charset="0"/>
                <a:sym typeface="Helvetica" charset="0"/>
              </a:rPr>
              <a:t>use the shapes to replace the AIESEC logo</a:t>
            </a:r>
          </a:p>
          <a:p>
            <a:pPr algn="l">
              <a:spcBef>
                <a:spcPts val="663"/>
              </a:spcBef>
              <a:buSzPct val="100000"/>
              <a:buFont typeface="Arial" charset="0"/>
              <a:buChar char="•"/>
            </a:pPr>
            <a:r>
              <a:rPr lang="en-US" sz="2800" dirty="0">
                <a:solidFill>
                  <a:schemeClr val="tx1"/>
                </a:solidFill>
                <a:latin typeface="Helvetica" charset="0"/>
                <a:ea typeface="ＭＳ Ｐゴシック" charset="0"/>
                <a:cs typeface="Helvetica" charset="0"/>
                <a:sym typeface="Helvetica" charset="0"/>
              </a:rPr>
              <a:t>use shapes in different proportions</a:t>
            </a:r>
          </a:p>
          <a:p>
            <a:pPr algn="l">
              <a:spcBef>
                <a:spcPts val="663"/>
              </a:spcBef>
            </a:pPr>
            <a:endParaRPr lang="en-US" sz="2800" dirty="0">
              <a:solidFill>
                <a:schemeClr val="tx1"/>
              </a:solidFill>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1111346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sp>
        <p:nvSpPr>
          <p:cNvPr id="3" name="AutoShape 11"/>
          <p:cNvSpPr>
            <a:spLocks/>
          </p:cNvSpPr>
          <p:nvPr/>
        </p:nvSpPr>
        <p:spPr bwMode="auto">
          <a:xfrm>
            <a:off x="999262" y="916570"/>
            <a:ext cx="3962400" cy="4000500"/>
          </a:xfrm>
          <a:prstGeom prst="roundRect">
            <a:avLst>
              <a:gd name="adj" fmla="val 4806"/>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 name="AutoShape 12"/>
          <p:cNvSpPr>
            <a:spLocks/>
          </p:cNvSpPr>
          <p:nvPr/>
        </p:nvSpPr>
        <p:spPr bwMode="auto">
          <a:xfrm>
            <a:off x="1310412" y="3151770"/>
            <a:ext cx="1371600" cy="1358900"/>
          </a:xfrm>
          <a:prstGeom prst="triangle">
            <a:avLst>
              <a:gd name="adj" fmla="val 50000"/>
            </a:avLst>
          </a:prstGeom>
          <a:solidFill>
            <a:srgbClr val="FF6FCF">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5" name="AutoShape 13"/>
          <p:cNvSpPr>
            <a:spLocks/>
          </p:cNvSpPr>
          <p:nvPr/>
        </p:nvSpPr>
        <p:spPr bwMode="auto">
          <a:xfrm>
            <a:off x="5355362" y="916570"/>
            <a:ext cx="3962400" cy="4000500"/>
          </a:xfrm>
          <a:prstGeom prst="roundRect">
            <a:avLst>
              <a:gd name="adj" fmla="val 4806"/>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 name="Oval 14"/>
          <p:cNvSpPr>
            <a:spLocks/>
          </p:cNvSpPr>
          <p:nvPr/>
        </p:nvSpPr>
        <p:spPr bwMode="auto">
          <a:xfrm>
            <a:off x="5749062" y="2961270"/>
            <a:ext cx="1587500" cy="1587500"/>
          </a:xfrm>
          <a:prstGeom prst="ellipse">
            <a:avLst/>
          </a:prstGeom>
          <a:solidFill>
            <a:srgbClr val="78C1E9">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7" name="Oval 15"/>
          <p:cNvSpPr>
            <a:spLocks/>
          </p:cNvSpPr>
          <p:nvPr/>
        </p:nvSpPr>
        <p:spPr bwMode="auto">
          <a:xfrm>
            <a:off x="5964962" y="1792870"/>
            <a:ext cx="1168400" cy="1168400"/>
          </a:xfrm>
          <a:prstGeom prst="ellipse">
            <a:avLst/>
          </a:prstGeom>
          <a:solidFill>
            <a:srgbClr val="78C1E9">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8" name="Oval 16"/>
          <p:cNvSpPr>
            <a:spLocks/>
          </p:cNvSpPr>
          <p:nvPr/>
        </p:nvSpPr>
        <p:spPr bwMode="auto">
          <a:xfrm>
            <a:off x="1342162" y="1983370"/>
            <a:ext cx="1308100" cy="1308100"/>
          </a:xfrm>
          <a:prstGeom prst="ellipse">
            <a:avLst/>
          </a:prstGeom>
          <a:solidFill>
            <a:srgbClr val="FFCC66">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9" name="Oval 17"/>
          <p:cNvSpPr>
            <a:spLocks/>
          </p:cNvSpPr>
          <p:nvPr/>
        </p:nvSpPr>
        <p:spPr bwMode="auto">
          <a:xfrm>
            <a:off x="7590562" y="4129670"/>
            <a:ext cx="368300" cy="368300"/>
          </a:xfrm>
          <a:prstGeom prst="ellipse">
            <a:avLst/>
          </a:prstGeom>
          <a:solidFill>
            <a:srgbClr val="78C1E9">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10" name="Oval 18"/>
          <p:cNvSpPr>
            <a:spLocks/>
          </p:cNvSpPr>
          <p:nvPr/>
        </p:nvSpPr>
        <p:spPr bwMode="auto">
          <a:xfrm>
            <a:off x="7958862" y="4129670"/>
            <a:ext cx="368300" cy="368300"/>
          </a:xfrm>
          <a:prstGeom prst="ellipse">
            <a:avLst/>
          </a:prstGeom>
          <a:solidFill>
            <a:srgbClr val="78C1E9">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11" name="Oval 19"/>
          <p:cNvSpPr>
            <a:spLocks/>
          </p:cNvSpPr>
          <p:nvPr/>
        </p:nvSpPr>
        <p:spPr bwMode="auto">
          <a:xfrm>
            <a:off x="8327162" y="4129670"/>
            <a:ext cx="368300" cy="368300"/>
          </a:xfrm>
          <a:prstGeom prst="ellipse">
            <a:avLst/>
          </a:prstGeom>
          <a:solidFill>
            <a:srgbClr val="78C1E9">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12" name="Oval 20"/>
          <p:cNvSpPr>
            <a:spLocks/>
          </p:cNvSpPr>
          <p:nvPr/>
        </p:nvSpPr>
        <p:spPr bwMode="auto">
          <a:xfrm>
            <a:off x="8695462" y="4129670"/>
            <a:ext cx="368300" cy="368300"/>
          </a:xfrm>
          <a:prstGeom prst="ellipse">
            <a:avLst/>
          </a:prstGeom>
          <a:solidFill>
            <a:srgbClr val="78C1E9">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13" name="Oval 21"/>
          <p:cNvSpPr>
            <a:spLocks/>
          </p:cNvSpPr>
          <p:nvPr/>
        </p:nvSpPr>
        <p:spPr bwMode="auto">
          <a:xfrm>
            <a:off x="7781062" y="3812170"/>
            <a:ext cx="368300" cy="368300"/>
          </a:xfrm>
          <a:prstGeom prst="ellipse">
            <a:avLst/>
          </a:prstGeom>
          <a:solidFill>
            <a:srgbClr val="78C1E9">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14" name="Oval 22"/>
          <p:cNvSpPr>
            <a:spLocks/>
          </p:cNvSpPr>
          <p:nvPr/>
        </p:nvSpPr>
        <p:spPr bwMode="auto">
          <a:xfrm>
            <a:off x="8149362" y="3812170"/>
            <a:ext cx="368300" cy="368300"/>
          </a:xfrm>
          <a:prstGeom prst="ellipse">
            <a:avLst/>
          </a:prstGeom>
          <a:solidFill>
            <a:srgbClr val="78C1E9">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15" name="Oval 23"/>
          <p:cNvSpPr>
            <a:spLocks/>
          </p:cNvSpPr>
          <p:nvPr/>
        </p:nvSpPr>
        <p:spPr bwMode="auto">
          <a:xfrm>
            <a:off x="8517662" y="3812170"/>
            <a:ext cx="368300" cy="368300"/>
          </a:xfrm>
          <a:prstGeom prst="ellipse">
            <a:avLst/>
          </a:prstGeom>
          <a:solidFill>
            <a:srgbClr val="78C1E9">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16" name="Oval 24"/>
          <p:cNvSpPr>
            <a:spLocks/>
          </p:cNvSpPr>
          <p:nvPr/>
        </p:nvSpPr>
        <p:spPr bwMode="auto">
          <a:xfrm>
            <a:off x="7958862" y="3494670"/>
            <a:ext cx="368300" cy="368300"/>
          </a:xfrm>
          <a:prstGeom prst="ellipse">
            <a:avLst/>
          </a:prstGeom>
          <a:solidFill>
            <a:srgbClr val="78C1E9">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17" name="Oval 25"/>
          <p:cNvSpPr>
            <a:spLocks/>
          </p:cNvSpPr>
          <p:nvPr/>
        </p:nvSpPr>
        <p:spPr bwMode="auto">
          <a:xfrm>
            <a:off x="8339862" y="3494670"/>
            <a:ext cx="368300" cy="368300"/>
          </a:xfrm>
          <a:prstGeom prst="ellipse">
            <a:avLst/>
          </a:prstGeom>
          <a:solidFill>
            <a:srgbClr val="78C1E9">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18" name="Oval 26"/>
          <p:cNvSpPr>
            <a:spLocks/>
          </p:cNvSpPr>
          <p:nvPr/>
        </p:nvSpPr>
        <p:spPr bwMode="auto">
          <a:xfrm>
            <a:off x="8149362" y="3177170"/>
            <a:ext cx="368300" cy="368300"/>
          </a:xfrm>
          <a:prstGeom prst="ellipse">
            <a:avLst/>
          </a:prstGeom>
          <a:solidFill>
            <a:srgbClr val="78C1E9">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19" name="Rectangle 27"/>
          <p:cNvSpPr>
            <a:spLocks/>
          </p:cNvSpPr>
          <p:nvPr/>
        </p:nvSpPr>
        <p:spPr bwMode="auto">
          <a:xfrm>
            <a:off x="3412262" y="2961270"/>
            <a:ext cx="1066800" cy="1587500"/>
          </a:xfrm>
          <a:prstGeom prst="rect">
            <a:avLst/>
          </a:prstGeom>
          <a:solidFill>
            <a:srgbClr val="804000">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20" name="AutoShape 28"/>
          <p:cNvSpPr>
            <a:spLocks/>
          </p:cNvSpPr>
          <p:nvPr/>
        </p:nvSpPr>
        <p:spPr bwMode="auto">
          <a:xfrm>
            <a:off x="3132862" y="1678570"/>
            <a:ext cx="1612900" cy="1587500"/>
          </a:xfrm>
          <a:prstGeom prst="triangle">
            <a:avLst>
              <a:gd name="adj" fmla="val 50000"/>
            </a:avLst>
          </a:prstGeom>
          <a:solidFill>
            <a:srgbClr val="66FF66">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pic>
        <p:nvPicPr>
          <p:cNvPr id="21" name="Picture 29"/>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6362" y="4904370"/>
            <a:ext cx="1828800"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22" name="Picture 30"/>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63462" y="4980570"/>
            <a:ext cx="1663700"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Tree>
    <p:extLst>
      <p:ext uri="{BB962C8B-B14F-4D97-AF65-F5344CB8AC3E}">
        <p14:creationId xmlns:p14="http://schemas.microsoft.com/office/powerpoint/2010/main" val="54058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sp>
        <p:nvSpPr>
          <p:cNvPr id="3" name="AutoShape 11"/>
          <p:cNvSpPr>
            <a:spLocks/>
          </p:cNvSpPr>
          <p:nvPr/>
        </p:nvSpPr>
        <p:spPr bwMode="auto">
          <a:xfrm>
            <a:off x="1323526" y="876040"/>
            <a:ext cx="3962400" cy="4000500"/>
          </a:xfrm>
          <a:prstGeom prst="roundRect">
            <a:avLst>
              <a:gd name="adj" fmla="val 4806"/>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 name="AutoShape 12"/>
          <p:cNvSpPr>
            <a:spLocks/>
          </p:cNvSpPr>
          <p:nvPr/>
        </p:nvSpPr>
        <p:spPr bwMode="auto">
          <a:xfrm>
            <a:off x="1634676" y="3111240"/>
            <a:ext cx="1371600" cy="1358900"/>
          </a:xfrm>
          <a:prstGeom prst="triangle">
            <a:avLst>
              <a:gd name="adj" fmla="val 50000"/>
            </a:avLst>
          </a:prstGeom>
          <a:solidFill>
            <a:srgbClr val="FF6FCF">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5" name="AutoShape 13"/>
          <p:cNvSpPr>
            <a:spLocks/>
          </p:cNvSpPr>
          <p:nvPr/>
        </p:nvSpPr>
        <p:spPr bwMode="auto">
          <a:xfrm>
            <a:off x="5679626" y="876040"/>
            <a:ext cx="3962400" cy="4000500"/>
          </a:xfrm>
          <a:prstGeom prst="roundRect">
            <a:avLst>
              <a:gd name="adj" fmla="val 4806"/>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 name="Oval 14"/>
          <p:cNvSpPr>
            <a:spLocks/>
          </p:cNvSpPr>
          <p:nvPr/>
        </p:nvSpPr>
        <p:spPr bwMode="auto">
          <a:xfrm>
            <a:off x="1666426" y="1942840"/>
            <a:ext cx="1308100" cy="1308100"/>
          </a:xfrm>
          <a:prstGeom prst="ellipse">
            <a:avLst/>
          </a:prstGeom>
          <a:solidFill>
            <a:srgbClr val="FFCC66">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7" name="Rectangle 15"/>
          <p:cNvSpPr>
            <a:spLocks/>
          </p:cNvSpPr>
          <p:nvPr/>
        </p:nvSpPr>
        <p:spPr bwMode="auto">
          <a:xfrm>
            <a:off x="3736526" y="2920740"/>
            <a:ext cx="1066800" cy="1587500"/>
          </a:xfrm>
          <a:prstGeom prst="rect">
            <a:avLst/>
          </a:prstGeom>
          <a:solidFill>
            <a:srgbClr val="804000">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8" name="AutoShape 16"/>
          <p:cNvSpPr>
            <a:spLocks/>
          </p:cNvSpPr>
          <p:nvPr/>
        </p:nvSpPr>
        <p:spPr bwMode="auto">
          <a:xfrm>
            <a:off x="3457126" y="1625340"/>
            <a:ext cx="1612900" cy="1587500"/>
          </a:xfrm>
          <a:prstGeom prst="triangle">
            <a:avLst>
              <a:gd name="adj" fmla="val 50000"/>
            </a:avLst>
          </a:prstGeom>
          <a:solidFill>
            <a:srgbClr val="66FF66">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9" name="AutoShape 17"/>
          <p:cNvSpPr>
            <a:spLocks/>
          </p:cNvSpPr>
          <p:nvPr/>
        </p:nvSpPr>
        <p:spPr bwMode="auto">
          <a:xfrm>
            <a:off x="5946326" y="3035040"/>
            <a:ext cx="1371600" cy="1358900"/>
          </a:xfrm>
          <a:prstGeom prst="triangle">
            <a:avLst>
              <a:gd name="adj" fmla="val 50000"/>
            </a:avLst>
          </a:prstGeom>
          <a:solidFill>
            <a:srgbClr val="FF6FC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sp>
        <p:nvSpPr>
          <p:cNvPr id="10" name="Oval 18"/>
          <p:cNvSpPr>
            <a:spLocks/>
          </p:cNvSpPr>
          <p:nvPr/>
        </p:nvSpPr>
        <p:spPr bwMode="auto">
          <a:xfrm>
            <a:off x="5971726" y="1866640"/>
            <a:ext cx="1308100" cy="1308100"/>
          </a:xfrm>
          <a:prstGeom prst="ellipse">
            <a:avLst/>
          </a:prstGeom>
          <a:solidFill>
            <a:srgbClr val="FFCC66"/>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sp>
        <p:nvSpPr>
          <p:cNvPr id="11" name="Rectangle 19"/>
          <p:cNvSpPr>
            <a:spLocks/>
          </p:cNvSpPr>
          <p:nvPr/>
        </p:nvSpPr>
        <p:spPr bwMode="auto">
          <a:xfrm>
            <a:off x="8041826" y="2844540"/>
            <a:ext cx="1066800" cy="1587500"/>
          </a:xfrm>
          <a:prstGeom prst="rect">
            <a:avLst/>
          </a:prstGeom>
          <a:solidFill>
            <a:srgbClr val="804000"/>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sp>
        <p:nvSpPr>
          <p:cNvPr id="12" name="AutoShape 20"/>
          <p:cNvSpPr>
            <a:spLocks/>
          </p:cNvSpPr>
          <p:nvPr/>
        </p:nvSpPr>
        <p:spPr bwMode="auto">
          <a:xfrm>
            <a:off x="7762426" y="1625340"/>
            <a:ext cx="1612900" cy="1587500"/>
          </a:xfrm>
          <a:prstGeom prst="triangle">
            <a:avLst>
              <a:gd name="adj" fmla="val 50000"/>
            </a:avLst>
          </a:prstGeom>
          <a:solidFill>
            <a:srgbClr val="66FF66"/>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pic>
        <p:nvPicPr>
          <p:cNvPr id="13" name="Picture 2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50626" y="4863840"/>
            <a:ext cx="1828800"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14" name="Picture 2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87726" y="4940040"/>
            <a:ext cx="1663700"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Tree>
    <p:extLst>
      <p:ext uri="{BB962C8B-B14F-4D97-AF65-F5344CB8AC3E}">
        <p14:creationId xmlns:p14="http://schemas.microsoft.com/office/powerpoint/2010/main" val="294951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sp>
        <p:nvSpPr>
          <p:cNvPr id="3" name="AutoShape 11"/>
          <p:cNvSpPr>
            <a:spLocks/>
          </p:cNvSpPr>
          <p:nvPr/>
        </p:nvSpPr>
        <p:spPr bwMode="auto">
          <a:xfrm>
            <a:off x="1418103" y="1092200"/>
            <a:ext cx="3962400" cy="4000500"/>
          </a:xfrm>
          <a:prstGeom prst="roundRect">
            <a:avLst>
              <a:gd name="adj" fmla="val 4806"/>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 name="AutoShape 12"/>
          <p:cNvSpPr>
            <a:spLocks/>
          </p:cNvSpPr>
          <p:nvPr/>
        </p:nvSpPr>
        <p:spPr bwMode="auto">
          <a:xfrm>
            <a:off x="1729253" y="3327400"/>
            <a:ext cx="1371600" cy="1358900"/>
          </a:xfrm>
          <a:prstGeom prst="triangle">
            <a:avLst>
              <a:gd name="adj" fmla="val 50000"/>
            </a:avLst>
          </a:prstGeom>
          <a:solidFill>
            <a:srgbClr val="FF6FCF">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5" name="AutoShape 13"/>
          <p:cNvSpPr>
            <a:spLocks/>
          </p:cNvSpPr>
          <p:nvPr/>
        </p:nvSpPr>
        <p:spPr bwMode="auto">
          <a:xfrm>
            <a:off x="5774203" y="1092200"/>
            <a:ext cx="3962400" cy="4000500"/>
          </a:xfrm>
          <a:prstGeom prst="roundRect">
            <a:avLst>
              <a:gd name="adj" fmla="val 4806"/>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 name="Oval 14"/>
          <p:cNvSpPr>
            <a:spLocks/>
          </p:cNvSpPr>
          <p:nvPr/>
        </p:nvSpPr>
        <p:spPr bwMode="auto">
          <a:xfrm>
            <a:off x="1786403" y="2159000"/>
            <a:ext cx="1308100" cy="1308100"/>
          </a:xfrm>
          <a:prstGeom prst="ellipse">
            <a:avLst/>
          </a:prstGeom>
          <a:solidFill>
            <a:srgbClr val="FFCC66">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7" name="Rectangle 15"/>
          <p:cNvSpPr>
            <a:spLocks/>
          </p:cNvSpPr>
          <p:nvPr/>
        </p:nvSpPr>
        <p:spPr bwMode="auto">
          <a:xfrm>
            <a:off x="3831103" y="3136900"/>
            <a:ext cx="1066800" cy="1587500"/>
          </a:xfrm>
          <a:prstGeom prst="rect">
            <a:avLst/>
          </a:prstGeom>
          <a:solidFill>
            <a:srgbClr val="804000">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8" name="AutoShape 16"/>
          <p:cNvSpPr>
            <a:spLocks/>
          </p:cNvSpPr>
          <p:nvPr/>
        </p:nvSpPr>
        <p:spPr bwMode="auto">
          <a:xfrm>
            <a:off x="3551703" y="1752600"/>
            <a:ext cx="1612900" cy="1587500"/>
          </a:xfrm>
          <a:prstGeom prst="triangle">
            <a:avLst>
              <a:gd name="adj" fmla="val 50000"/>
            </a:avLst>
          </a:prstGeom>
          <a:solidFill>
            <a:srgbClr val="66FF66">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9" name="AutoShape 17"/>
          <p:cNvSpPr>
            <a:spLocks/>
          </p:cNvSpPr>
          <p:nvPr/>
        </p:nvSpPr>
        <p:spPr bwMode="auto">
          <a:xfrm>
            <a:off x="6040903" y="3251200"/>
            <a:ext cx="1371600" cy="1358900"/>
          </a:xfrm>
          <a:prstGeom prst="triangle">
            <a:avLst>
              <a:gd name="adj" fmla="val 50000"/>
            </a:avLst>
          </a:prstGeom>
          <a:solidFill>
            <a:srgbClr val="FF6FC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sp>
        <p:nvSpPr>
          <p:cNvPr id="10" name="Oval 18"/>
          <p:cNvSpPr>
            <a:spLocks/>
          </p:cNvSpPr>
          <p:nvPr/>
        </p:nvSpPr>
        <p:spPr bwMode="auto">
          <a:xfrm>
            <a:off x="6066303" y="1930400"/>
            <a:ext cx="1308100" cy="1308100"/>
          </a:xfrm>
          <a:prstGeom prst="ellipse">
            <a:avLst/>
          </a:prstGeom>
          <a:solidFill>
            <a:srgbClr val="FFCC66"/>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sp>
        <p:nvSpPr>
          <p:cNvPr id="11" name="Rectangle 19"/>
          <p:cNvSpPr>
            <a:spLocks/>
          </p:cNvSpPr>
          <p:nvPr/>
        </p:nvSpPr>
        <p:spPr bwMode="auto">
          <a:xfrm>
            <a:off x="8136403" y="3060700"/>
            <a:ext cx="1066800" cy="1587500"/>
          </a:xfrm>
          <a:prstGeom prst="rect">
            <a:avLst/>
          </a:prstGeom>
          <a:solidFill>
            <a:srgbClr val="804000"/>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sp>
        <p:nvSpPr>
          <p:cNvPr id="12" name="AutoShape 20"/>
          <p:cNvSpPr>
            <a:spLocks/>
          </p:cNvSpPr>
          <p:nvPr/>
        </p:nvSpPr>
        <p:spPr bwMode="auto">
          <a:xfrm>
            <a:off x="7831603" y="1460500"/>
            <a:ext cx="1612900" cy="1587500"/>
          </a:xfrm>
          <a:prstGeom prst="triangle">
            <a:avLst>
              <a:gd name="adj" fmla="val 50000"/>
            </a:avLst>
          </a:prstGeom>
          <a:solidFill>
            <a:srgbClr val="66FF66"/>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pic>
        <p:nvPicPr>
          <p:cNvPr id="13" name="Picture 2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45203" y="5080000"/>
            <a:ext cx="1828800"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14" name="Picture 2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1303" y="5080000"/>
            <a:ext cx="1828800"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Tree>
    <p:extLst>
      <p:ext uri="{BB962C8B-B14F-4D97-AF65-F5344CB8AC3E}">
        <p14:creationId xmlns:p14="http://schemas.microsoft.com/office/powerpoint/2010/main" val="319156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sp>
        <p:nvSpPr>
          <p:cNvPr id="3" name="AutoShape 11"/>
          <p:cNvSpPr>
            <a:spLocks/>
          </p:cNvSpPr>
          <p:nvPr/>
        </p:nvSpPr>
        <p:spPr bwMode="auto">
          <a:xfrm>
            <a:off x="1580235" y="1092200"/>
            <a:ext cx="3962400" cy="4000500"/>
          </a:xfrm>
          <a:prstGeom prst="roundRect">
            <a:avLst>
              <a:gd name="adj" fmla="val 4806"/>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 name="AutoShape 12"/>
          <p:cNvSpPr>
            <a:spLocks/>
          </p:cNvSpPr>
          <p:nvPr/>
        </p:nvSpPr>
        <p:spPr bwMode="auto">
          <a:xfrm>
            <a:off x="5936335" y="1092200"/>
            <a:ext cx="3962400" cy="4000500"/>
          </a:xfrm>
          <a:prstGeom prst="roundRect">
            <a:avLst>
              <a:gd name="adj" fmla="val 4806"/>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l"/>
            <a:endParaRPr lang="en-US" sz="2400" i="1">
              <a:solidFill>
                <a:srgbClr val="003DCC"/>
              </a:solidFill>
              <a:effectLst>
                <a:outerShdw blurRad="38100" dist="38100" dir="2700000" algn="tl">
                  <a:srgbClr val="DDDDDD"/>
                </a:outerShdw>
              </a:effectLst>
              <a:latin typeface="Helvetica" charset="0"/>
              <a:ea typeface="ＭＳ Ｐゴシック" charset="0"/>
              <a:cs typeface="Helvetica" charset="0"/>
              <a:sym typeface="Helvetica" charset="0"/>
            </a:endParaRPr>
          </a:p>
          <a:p>
            <a:pPr algn="l"/>
            <a:endParaRPr lang="en-US" sz="2400" i="1">
              <a:solidFill>
                <a:srgbClr val="003DCC"/>
              </a:solidFill>
              <a:effectLst>
                <a:outerShdw blurRad="38100" dist="38100" dir="2700000" algn="tl">
                  <a:srgbClr val="DDDDDD"/>
                </a:outerShdw>
              </a:effectLst>
              <a:latin typeface="Helvetica" charset="0"/>
              <a:ea typeface="ＭＳ Ｐゴシック" charset="0"/>
              <a:cs typeface="Helvetica" charset="0"/>
              <a:sym typeface="Helvetica" charset="0"/>
            </a:endParaRPr>
          </a:p>
          <a:p>
            <a:pPr algn="l"/>
            <a:endParaRPr lang="en-US" sz="2400" i="1">
              <a:solidFill>
                <a:srgbClr val="003DCC"/>
              </a:solidFill>
              <a:effectLst>
                <a:outerShdw blurRad="38100" dist="38100" dir="2700000" algn="tl">
                  <a:srgbClr val="DDDDDD"/>
                </a:outerShdw>
              </a:effectLst>
              <a:latin typeface="Helvetica" charset="0"/>
              <a:ea typeface="ＭＳ Ｐゴシック" charset="0"/>
              <a:cs typeface="Helvetica" charset="0"/>
              <a:sym typeface="Helvetica" charset="0"/>
            </a:endParaRPr>
          </a:p>
          <a:p>
            <a:pPr algn="l"/>
            <a:endParaRPr lang="en-US" sz="2400" i="1">
              <a:solidFill>
                <a:srgbClr val="003DCC"/>
              </a:solidFill>
              <a:effectLst>
                <a:outerShdw blurRad="38100" dist="38100" dir="2700000" algn="tl">
                  <a:srgbClr val="DDDDDD"/>
                </a:outerShdw>
              </a:effectLst>
              <a:latin typeface="Helvetica" charset="0"/>
              <a:ea typeface="ＭＳ Ｐゴシック" charset="0"/>
              <a:cs typeface="Helvetica" charset="0"/>
              <a:sym typeface="Helvetica" charset="0"/>
            </a:endParaRPr>
          </a:p>
          <a:p>
            <a:pPr algn="l"/>
            <a:endParaRPr lang="en-US" sz="2400" i="1">
              <a:solidFill>
                <a:srgbClr val="003DCC"/>
              </a:solidFill>
              <a:effectLst>
                <a:outerShdw blurRad="38100" dist="38100" dir="2700000" algn="tl">
                  <a:srgbClr val="DDDDDD"/>
                </a:outerShdw>
              </a:effectLst>
              <a:latin typeface="Helvetica" charset="0"/>
              <a:ea typeface="ＭＳ Ｐゴシック" charset="0"/>
              <a:cs typeface="Helvetica" charset="0"/>
              <a:sym typeface="Helvetica" charset="0"/>
            </a:endParaRPr>
          </a:p>
          <a:p>
            <a:pPr algn="l"/>
            <a:r>
              <a:rPr lang="en-US" sz="2400" i="1">
                <a:solidFill>
                  <a:srgbClr val="003DCC"/>
                </a:solidFill>
                <a:effectLst>
                  <a:outerShdw blurRad="38100" dist="38100" dir="2700000" algn="tl">
                    <a:srgbClr val="DDDDDD"/>
                  </a:outerShdw>
                </a:effectLst>
                <a:latin typeface="Helvetica" charset="0"/>
                <a:ea typeface="ＭＳ Ｐゴシック" charset="0"/>
                <a:cs typeface="Helvetica" charset="0"/>
                <a:sym typeface="Helvetica" charset="0"/>
              </a:rPr>
              <a:t>An initiative of </a:t>
            </a:r>
            <a:r>
              <a:rPr lang="en-US" sz="2400">
                <a:solidFill>
                  <a:srgbClr val="003DCC"/>
                </a:solidFill>
                <a:effectLst>
                  <a:outerShdw blurRad="38100" dist="38100" dir="2700000" algn="tl">
                    <a:srgbClr val="DDDDDD"/>
                  </a:outerShdw>
                </a:effectLst>
                <a:latin typeface="Helvetica" charset="0"/>
                <a:ea typeface="ＭＳ Ｐゴシック" charset="0"/>
                <a:cs typeface="Helvetica" charset="0"/>
                <a:sym typeface="Helvetica" charset="0"/>
              </a:rPr>
              <a:t>AIESEC</a:t>
            </a:r>
          </a:p>
          <a:p>
            <a:r>
              <a:rPr lang="en-US" sz="2400">
                <a:solidFill>
                  <a:schemeClr val="tx1"/>
                </a:solidFill>
                <a:effectLst>
                  <a:outerShdw blurRad="38100" dist="38100" dir="2700000" algn="tl">
                    <a:srgbClr val="DDDDDD"/>
                  </a:outerShdw>
                </a:effectLst>
                <a:latin typeface="Helvetica" charset="0"/>
                <a:ea typeface="ＭＳ Ｐゴシック" charset="0"/>
                <a:cs typeface="Helvetica" charset="0"/>
                <a:sym typeface="Helvetica" charset="0"/>
              </a:rPr>
              <a:t>or</a:t>
            </a:r>
          </a:p>
          <a:p>
            <a:pPr algn="l"/>
            <a:r>
              <a:rPr lang="en-US" sz="2400" i="1">
                <a:solidFill>
                  <a:srgbClr val="003DCC"/>
                </a:solidFill>
                <a:effectLst>
                  <a:outerShdw blurRad="38100" dist="38100" dir="2700000" algn="tl">
                    <a:srgbClr val="DDDDDD"/>
                  </a:outerShdw>
                </a:effectLst>
                <a:latin typeface="Helvetica" charset="0"/>
                <a:ea typeface="ＭＳ Ｐゴシック" charset="0"/>
                <a:cs typeface="Helvetica" charset="0"/>
                <a:sym typeface="Helvetica" charset="0"/>
              </a:rPr>
              <a:t>Powered by </a:t>
            </a:r>
            <a:r>
              <a:rPr lang="en-US" sz="2400">
                <a:solidFill>
                  <a:srgbClr val="003DCC"/>
                </a:solidFill>
                <a:effectLst>
                  <a:outerShdw blurRad="38100" dist="38100" dir="2700000" algn="tl">
                    <a:srgbClr val="DDDDDD"/>
                  </a:outerShdw>
                </a:effectLst>
                <a:latin typeface="Helvetica" charset="0"/>
                <a:ea typeface="ＭＳ Ｐゴシック" charset="0"/>
                <a:cs typeface="Helvetica" charset="0"/>
                <a:sym typeface="Helvetica" charset="0"/>
              </a:rPr>
              <a:t>AIESEC</a:t>
            </a:r>
          </a:p>
          <a:p>
            <a:r>
              <a:rPr lang="en-US" sz="2400">
                <a:solidFill>
                  <a:schemeClr val="tx1"/>
                </a:solidFill>
                <a:effectLst>
                  <a:outerShdw blurRad="38100" dist="38100" dir="2700000" algn="tl">
                    <a:srgbClr val="DDDDDD"/>
                  </a:outerShdw>
                </a:effectLst>
                <a:latin typeface="Helvetica" charset="0"/>
                <a:ea typeface="ＭＳ Ｐゴシック" charset="0"/>
                <a:cs typeface="Helvetica" charset="0"/>
                <a:sym typeface="Helvetica" charset="0"/>
              </a:rPr>
              <a:t>or</a:t>
            </a:r>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8335" y="4432300"/>
            <a:ext cx="21590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6"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2685" y="4279900"/>
            <a:ext cx="3392488"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pic>
        <p:nvPicPr>
          <p:cNvPr id="7" name="Picture 15"/>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63435" y="5321300"/>
            <a:ext cx="1828800"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8" name="Picture 16"/>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88335" y="5397500"/>
            <a:ext cx="1663700"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Tree>
    <p:extLst>
      <p:ext uri="{BB962C8B-B14F-4D97-AF65-F5344CB8AC3E}">
        <p14:creationId xmlns:p14="http://schemas.microsoft.com/office/powerpoint/2010/main" val="261661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sp>
        <p:nvSpPr>
          <p:cNvPr id="3" name="Rectangle 12"/>
          <p:cNvSpPr txBox="1">
            <a:spLocks noChangeArrowheads="1"/>
          </p:cNvSpPr>
          <p:nvPr/>
        </p:nvSpPr>
        <p:spPr>
          <a:xfrm>
            <a:off x="2078522" y="923633"/>
            <a:ext cx="8229600" cy="4527550"/>
          </a:xfrm>
          <a:prstGeom prst="rect">
            <a:avLst/>
          </a:prstGeom>
          <a:ln/>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304800" indent="-304800">
              <a:buFont typeface="Lucida Grande" charset="0"/>
              <a:buChar char="✓"/>
            </a:pPr>
            <a:r>
              <a:rPr lang="en-US" dirty="0" smtClean="0">
                <a:latin typeface="Arial Rounded MT Bold" charset="0"/>
                <a:cs typeface="Arial Rounded MT Bold" charset="0"/>
                <a:sym typeface="Arial Rounded MT Bold" charset="0"/>
              </a:rPr>
              <a:t>2 fonts you can use in your design:</a:t>
            </a:r>
            <a:endParaRPr lang="en-US" dirty="0" smtClean="0">
              <a:latin typeface="Arial Rounded MT Bold" charset="0"/>
              <a:sym typeface="Arial Rounded MT Bold" charset="0"/>
            </a:endParaRPr>
          </a:p>
          <a:p>
            <a:pPr marL="304800" indent="-304800"/>
            <a:r>
              <a:rPr lang="en-US" sz="2400" dirty="0" smtClean="0"/>
              <a:t>Helvetica (regular,</a:t>
            </a:r>
            <a:r>
              <a:rPr lang="en-US" sz="2400" b="1" dirty="0" smtClean="0"/>
              <a:t> </a:t>
            </a:r>
            <a:r>
              <a:rPr lang="en-US" sz="2400" dirty="0" smtClean="0"/>
              <a:t> </a:t>
            </a:r>
            <a:r>
              <a:rPr lang="en-US" sz="2400" i="1" dirty="0" smtClean="0"/>
              <a:t>italic</a:t>
            </a:r>
            <a:r>
              <a:rPr lang="en-US" sz="2400" dirty="0" smtClean="0"/>
              <a:t>, </a:t>
            </a:r>
            <a:r>
              <a:rPr lang="en-US" sz="2400" b="1" dirty="0" smtClean="0"/>
              <a:t>bold</a:t>
            </a:r>
            <a:r>
              <a:rPr lang="en-US" sz="2400" dirty="0" smtClean="0"/>
              <a:t>, </a:t>
            </a:r>
            <a:r>
              <a:rPr lang="en-US" sz="2400" b="1" i="1" dirty="0" smtClean="0"/>
              <a:t>bold italic</a:t>
            </a:r>
            <a:r>
              <a:rPr lang="en-US" sz="2400" dirty="0" smtClean="0"/>
              <a:t>)</a:t>
            </a:r>
          </a:p>
          <a:p>
            <a:pPr lvl="1"/>
            <a:r>
              <a:rPr lang="en-US" sz="1800" dirty="0" err="1" smtClean="0"/>
              <a:t>abcdefghijklmnopqrstuvwxyz</a:t>
            </a:r>
            <a:endParaRPr lang="en-US" sz="1800" dirty="0" smtClean="0"/>
          </a:p>
          <a:p>
            <a:pPr lvl="1"/>
            <a:r>
              <a:rPr lang="en-US" sz="1800" i="1" dirty="0" err="1" smtClean="0"/>
              <a:t>abcedfghijklmnnopqrstuvwxyz</a:t>
            </a:r>
            <a:endParaRPr lang="en-US" sz="1800" i="1" dirty="0" smtClean="0"/>
          </a:p>
          <a:p>
            <a:pPr lvl="1"/>
            <a:r>
              <a:rPr lang="en-US" sz="1800" b="1" dirty="0" err="1" smtClean="0"/>
              <a:t>abcdefghijklmnopqrstuvwxyz</a:t>
            </a:r>
            <a:endParaRPr lang="en-US" sz="1800" b="1" dirty="0" smtClean="0">
              <a:ea typeface="ヒラギノ角ゴ ProN W6" charset="0"/>
              <a:cs typeface="ヒラギノ角ゴ ProN W6" charset="0"/>
            </a:endParaRPr>
          </a:p>
          <a:p>
            <a:pPr lvl="1"/>
            <a:r>
              <a:rPr lang="en-US" sz="1800" b="1" i="1" dirty="0" err="1" smtClean="0"/>
              <a:t>abcdefghijklmnopqrstuvwxyz</a:t>
            </a:r>
            <a:endParaRPr lang="en-US" sz="1800" b="1" i="1" dirty="0" smtClean="0">
              <a:ea typeface="ヒラギノ角ゴ ProN W6" charset="0"/>
              <a:cs typeface="ヒラギノ角ゴ ProN W6" charset="0"/>
            </a:endParaRPr>
          </a:p>
          <a:p>
            <a:pPr marL="304800" indent="-304800"/>
            <a:r>
              <a:rPr lang="en-US" sz="2400" dirty="0" smtClean="0">
                <a:latin typeface="Georgia" charset="0"/>
                <a:cs typeface="Georgia" charset="0"/>
                <a:sym typeface="Georgia" charset="0"/>
              </a:rPr>
              <a:t>Georgia (regular, </a:t>
            </a:r>
            <a:r>
              <a:rPr lang="en-US" sz="2400" i="1" dirty="0" smtClean="0">
                <a:latin typeface="Georgia" charset="0"/>
                <a:cs typeface="Georgia" charset="0"/>
                <a:sym typeface="Georgia" charset="0"/>
              </a:rPr>
              <a:t>italic</a:t>
            </a:r>
            <a:r>
              <a:rPr lang="en-US" sz="2400" dirty="0" smtClean="0">
                <a:latin typeface="Georgia" charset="0"/>
                <a:cs typeface="Georgia" charset="0"/>
                <a:sym typeface="Georgia" charset="0"/>
              </a:rPr>
              <a:t>, </a:t>
            </a:r>
            <a:r>
              <a:rPr lang="en-US" sz="2400" b="1" dirty="0" smtClean="0">
                <a:latin typeface="Georgia" charset="0"/>
                <a:cs typeface="Georgia" charset="0"/>
                <a:sym typeface="Georgia" charset="0"/>
              </a:rPr>
              <a:t>bold</a:t>
            </a:r>
            <a:r>
              <a:rPr lang="en-US" sz="2400" dirty="0" smtClean="0">
                <a:latin typeface="Georgia" charset="0"/>
                <a:cs typeface="Georgia" charset="0"/>
                <a:sym typeface="Georgia" charset="0"/>
              </a:rPr>
              <a:t>, </a:t>
            </a:r>
            <a:r>
              <a:rPr lang="en-US" sz="2400" b="1" i="1" dirty="0" smtClean="0">
                <a:latin typeface="Georgia" charset="0"/>
                <a:cs typeface="Georgia" charset="0"/>
                <a:sym typeface="Georgia" charset="0"/>
              </a:rPr>
              <a:t>bold italic</a:t>
            </a:r>
            <a:r>
              <a:rPr lang="en-US" sz="2400" dirty="0" smtClean="0">
                <a:latin typeface="Georgia" charset="0"/>
                <a:cs typeface="Georgia" charset="0"/>
                <a:sym typeface="Georgia" charset="0"/>
              </a:rPr>
              <a:t>)</a:t>
            </a:r>
            <a:endParaRPr lang="en-US" sz="2400" dirty="0" smtClean="0">
              <a:latin typeface="Georgia" charset="0"/>
              <a:ea typeface="ヒラギノ明朝 ProN W3" charset="0"/>
              <a:cs typeface="ヒラギノ明朝 ProN W3" charset="0"/>
              <a:sym typeface="Georgia" charset="0"/>
            </a:endParaRPr>
          </a:p>
          <a:p>
            <a:pPr lvl="1"/>
            <a:r>
              <a:rPr lang="en-US" sz="1800" dirty="0" err="1" smtClean="0">
                <a:latin typeface="Georgia" charset="0"/>
                <a:cs typeface="Georgia" charset="0"/>
                <a:sym typeface="Georgia" charset="0"/>
              </a:rPr>
              <a:t>abcdefghijklmnopqrstuvwxyz</a:t>
            </a:r>
            <a:endParaRPr lang="en-US" sz="1800" dirty="0" smtClean="0">
              <a:latin typeface="Georgia" charset="0"/>
              <a:ea typeface="ヒラギノ明朝 ProN W3" charset="0"/>
              <a:cs typeface="ヒラギノ明朝 ProN W3" charset="0"/>
              <a:sym typeface="Georgia" charset="0"/>
            </a:endParaRPr>
          </a:p>
          <a:p>
            <a:pPr lvl="1"/>
            <a:r>
              <a:rPr lang="en-US" sz="1800" i="1" dirty="0" err="1" smtClean="0">
                <a:latin typeface="Georgia" charset="0"/>
                <a:cs typeface="Georgia" charset="0"/>
                <a:sym typeface="Georgia" charset="0"/>
              </a:rPr>
              <a:t>abcdefghijklmnopqrstuvwxyz</a:t>
            </a:r>
            <a:endParaRPr lang="en-US" sz="1800" i="1" dirty="0" smtClean="0">
              <a:latin typeface="Georgia" charset="0"/>
              <a:ea typeface="ヒラギノ明朝 ProN W3" charset="0"/>
              <a:cs typeface="ヒラギノ明朝 ProN W3" charset="0"/>
              <a:sym typeface="Georgia" charset="0"/>
            </a:endParaRPr>
          </a:p>
          <a:p>
            <a:pPr lvl="1"/>
            <a:r>
              <a:rPr lang="en-US" sz="1800" b="1" dirty="0" err="1" smtClean="0">
                <a:latin typeface="Georgia" charset="0"/>
                <a:cs typeface="Georgia" charset="0"/>
                <a:sym typeface="Georgia" charset="0"/>
              </a:rPr>
              <a:t>abcdefghijklmnopqrstuvwxyz</a:t>
            </a:r>
            <a:endParaRPr lang="en-US" sz="1800" b="1" dirty="0" smtClean="0">
              <a:latin typeface="Georgia" charset="0"/>
              <a:ea typeface="ヒラギノ明朝 ProN W6" charset="0"/>
              <a:cs typeface="ヒラギノ明朝 ProN W6" charset="0"/>
              <a:sym typeface="Georgia" charset="0"/>
            </a:endParaRPr>
          </a:p>
          <a:p>
            <a:pPr lvl="1"/>
            <a:r>
              <a:rPr lang="en-US" sz="1800" b="1" i="1" dirty="0" err="1" smtClean="0">
                <a:latin typeface="Georgia" charset="0"/>
                <a:cs typeface="Georgia" charset="0"/>
                <a:sym typeface="Georgia" charset="0"/>
              </a:rPr>
              <a:t>abcdefghijklmnopqrstuvwxyz</a:t>
            </a:r>
            <a:endParaRPr lang="en-US" sz="1800" b="1" i="1" dirty="0">
              <a:latin typeface="Georgia" charset="0"/>
              <a:ea typeface="ヒラギノ明朝 ProN W6" charset="0"/>
              <a:cs typeface="ヒラギノ明朝 ProN W6" charset="0"/>
              <a:sym typeface="Georgia" charset="0"/>
            </a:endParaRPr>
          </a:p>
        </p:txBody>
      </p:sp>
    </p:spTree>
    <p:extLst>
      <p:ext uri="{BB962C8B-B14F-4D97-AF65-F5344CB8AC3E}">
        <p14:creationId xmlns:p14="http://schemas.microsoft.com/office/powerpoint/2010/main" val="27443829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sp>
        <p:nvSpPr>
          <p:cNvPr id="3" name="AutoShape 11"/>
          <p:cNvSpPr>
            <a:spLocks/>
          </p:cNvSpPr>
          <p:nvPr/>
        </p:nvSpPr>
        <p:spPr bwMode="auto">
          <a:xfrm>
            <a:off x="1580235" y="1092200"/>
            <a:ext cx="3962400" cy="4000500"/>
          </a:xfrm>
          <a:prstGeom prst="roundRect">
            <a:avLst>
              <a:gd name="adj" fmla="val 4806"/>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 name="AutoShape 12"/>
          <p:cNvSpPr>
            <a:spLocks/>
          </p:cNvSpPr>
          <p:nvPr/>
        </p:nvSpPr>
        <p:spPr bwMode="auto">
          <a:xfrm>
            <a:off x="5936335" y="1092200"/>
            <a:ext cx="3962400" cy="4000500"/>
          </a:xfrm>
          <a:prstGeom prst="roundRect">
            <a:avLst>
              <a:gd name="adj" fmla="val 4806"/>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l"/>
            <a:endParaRPr lang="en-US" sz="2400" i="1">
              <a:solidFill>
                <a:srgbClr val="003DCC"/>
              </a:solidFill>
              <a:effectLst>
                <a:outerShdw blurRad="38100" dist="38100" dir="2700000" algn="tl">
                  <a:srgbClr val="DDDDDD"/>
                </a:outerShdw>
              </a:effectLst>
              <a:latin typeface="Helvetica" charset="0"/>
              <a:ea typeface="ＭＳ Ｐゴシック" charset="0"/>
              <a:cs typeface="Helvetica" charset="0"/>
              <a:sym typeface="Helvetica" charset="0"/>
            </a:endParaRPr>
          </a:p>
          <a:p>
            <a:pPr algn="l"/>
            <a:endParaRPr lang="en-US" sz="2400" i="1">
              <a:solidFill>
                <a:srgbClr val="003DCC"/>
              </a:solidFill>
              <a:effectLst>
                <a:outerShdw blurRad="38100" dist="38100" dir="2700000" algn="tl">
                  <a:srgbClr val="DDDDDD"/>
                </a:outerShdw>
              </a:effectLst>
              <a:latin typeface="Helvetica" charset="0"/>
              <a:ea typeface="ＭＳ Ｐゴシック" charset="0"/>
              <a:cs typeface="Helvetica" charset="0"/>
              <a:sym typeface="Helvetica" charset="0"/>
            </a:endParaRPr>
          </a:p>
          <a:p>
            <a:pPr algn="l"/>
            <a:endParaRPr lang="en-US" sz="2400" i="1">
              <a:solidFill>
                <a:srgbClr val="003DCC"/>
              </a:solidFill>
              <a:effectLst>
                <a:outerShdw blurRad="38100" dist="38100" dir="2700000" algn="tl">
                  <a:srgbClr val="DDDDDD"/>
                </a:outerShdw>
              </a:effectLst>
              <a:latin typeface="Helvetica" charset="0"/>
              <a:ea typeface="ＭＳ Ｐゴシック" charset="0"/>
              <a:cs typeface="Helvetica" charset="0"/>
              <a:sym typeface="Helvetica" charset="0"/>
            </a:endParaRPr>
          </a:p>
          <a:p>
            <a:pPr algn="l"/>
            <a:endParaRPr lang="en-US" sz="2400" i="1">
              <a:solidFill>
                <a:srgbClr val="003DCC"/>
              </a:solidFill>
              <a:effectLst>
                <a:outerShdw blurRad="38100" dist="38100" dir="2700000" algn="tl">
                  <a:srgbClr val="DDDDDD"/>
                </a:outerShdw>
              </a:effectLst>
              <a:latin typeface="Helvetica" charset="0"/>
              <a:ea typeface="ＭＳ Ｐゴシック" charset="0"/>
              <a:cs typeface="Helvetica" charset="0"/>
              <a:sym typeface="Helvetica" charset="0"/>
            </a:endParaRPr>
          </a:p>
          <a:p>
            <a:pPr algn="l"/>
            <a:endParaRPr lang="en-US" sz="2400" i="1">
              <a:solidFill>
                <a:srgbClr val="003DCC"/>
              </a:solidFill>
              <a:effectLst>
                <a:outerShdw blurRad="38100" dist="38100" dir="2700000" algn="tl">
                  <a:srgbClr val="DDDDDD"/>
                </a:outerShdw>
              </a:effectLst>
              <a:latin typeface="Helvetica" charset="0"/>
              <a:ea typeface="ＭＳ Ｐゴシック" charset="0"/>
              <a:cs typeface="Helvetica" charset="0"/>
              <a:sym typeface="Helvetica" charset="0"/>
            </a:endParaRPr>
          </a:p>
          <a:p>
            <a:pPr algn="l"/>
            <a:r>
              <a:rPr lang="en-US" sz="2400" i="1">
                <a:solidFill>
                  <a:srgbClr val="003DCC"/>
                </a:solidFill>
                <a:effectLst>
                  <a:outerShdw blurRad="38100" dist="38100" dir="2700000" algn="tl">
                    <a:srgbClr val="DDDDDD"/>
                  </a:outerShdw>
                </a:effectLst>
                <a:latin typeface="Helvetica" charset="0"/>
                <a:ea typeface="ＭＳ Ｐゴシック" charset="0"/>
                <a:cs typeface="Helvetica" charset="0"/>
                <a:sym typeface="Helvetica" charset="0"/>
              </a:rPr>
              <a:t>An initiative of </a:t>
            </a:r>
            <a:r>
              <a:rPr lang="en-US" sz="2400">
                <a:solidFill>
                  <a:srgbClr val="003DCC"/>
                </a:solidFill>
                <a:effectLst>
                  <a:outerShdw blurRad="38100" dist="38100" dir="2700000" algn="tl">
                    <a:srgbClr val="DDDDDD"/>
                  </a:outerShdw>
                </a:effectLst>
                <a:latin typeface="Helvetica" charset="0"/>
                <a:ea typeface="ＭＳ Ｐゴシック" charset="0"/>
                <a:cs typeface="Helvetica" charset="0"/>
                <a:sym typeface="Helvetica" charset="0"/>
              </a:rPr>
              <a:t>AIESEC</a:t>
            </a:r>
          </a:p>
          <a:p>
            <a:r>
              <a:rPr lang="en-US" sz="2400">
                <a:solidFill>
                  <a:schemeClr val="tx1"/>
                </a:solidFill>
                <a:effectLst>
                  <a:outerShdw blurRad="38100" dist="38100" dir="2700000" algn="tl">
                    <a:srgbClr val="DDDDDD"/>
                  </a:outerShdw>
                </a:effectLst>
                <a:latin typeface="Helvetica" charset="0"/>
                <a:ea typeface="ＭＳ Ｐゴシック" charset="0"/>
                <a:cs typeface="Helvetica" charset="0"/>
                <a:sym typeface="Helvetica" charset="0"/>
              </a:rPr>
              <a:t>or</a:t>
            </a:r>
          </a:p>
          <a:p>
            <a:pPr algn="l"/>
            <a:r>
              <a:rPr lang="en-US" sz="2400" i="1">
                <a:solidFill>
                  <a:srgbClr val="003DCC"/>
                </a:solidFill>
                <a:effectLst>
                  <a:outerShdw blurRad="38100" dist="38100" dir="2700000" algn="tl">
                    <a:srgbClr val="DDDDDD"/>
                  </a:outerShdw>
                </a:effectLst>
                <a:latin typeface="Helvetica" charset="0"/>
                <a:ea typeface="ＭＳ Ｐゴシック" charset="0"/>
                <a:cs typeface="Helvetica" charset="0"/>
                <a:sym typeface="Helvetica" charset="0"/>
              </a:rPr>
              <a:t>Powered by </a:t>
            </a:r>
            <a:r>
              <a:rPr lang="en-US" sz="2400">
                <a:solidFill>
                  <a:srgbClr val="003DCC"/>
                </a:solidFill>
                <a:effectLst>
                  <a:outerShdw blurRad="38100" dist="38100" dir="2700000" algn="tl">
                    <a:srgbClr val="DDDDDD"/>
                  </a:outerShdw>
                </a:effectLst>
                <a:latin typeface="Helvetica" charset="0"/>
                <a:ea typeface="ＭＳ Ｐゴシック" charset="0"/>
                <a:cs typeface="Helvetica" charset="0"/>
                <a:sym typeface="Helvetica" charset="0"/>
              </a:rPr>
              <a:t>AIESEC</a:t>
            </a:r>
          </a:p>
          <a:p>
            <a:r>
              <a:rPr lang="en-US" sz="2400">
                <a:solidFill>
                  <a:schemeClr val="tx1"/>
                </a:solidFill>
                <a:effectLst>
                  <a:outerShdw blurRad="38100" dist="38100" dir="2700000" algn="tl">
                    <a:srgbClr val="DDDDDD"/>
                  </a:outerShdw>
                </a:effectLst>
                <a:latin typeface="Helvetica" charset="0"/>
                <a:ea typeface="ＭＳ Ｐゴシック" charset="0"/>
                <a:cs typeface="Helvetica" charset="0"/>
                <a:sym typeface="Helvetica" charset="0"/>
              </a:rPr>
              <a:t>or</a:t>
            </a:r>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8335" y="4432300"/>
            <a:ext cx="21590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6"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2685" y="4279900"/>
            <a:ext cx="3392488"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pic>
        <p:nvPicPr>
          <p:cNvPr id="7" name="Picture 15"/>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63435" y="5321300"/>
            <a:ext cx="1828800"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8" name="Picture 16"/>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88335" y="5397500"/>
            <a:ext cx="1663700"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Tree>
    <p:extLst>
      <p:ext uri="{BB962C8B-B14F-4D97-AF65-F5344CB8AC3E}">
        <p14:creationId xmlns:p14="http://schemas.microsoft.com/office/powerpoint/2010/main" val="40712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txBox="1">
            <a:spLocks noChangeArrowheads="1"/>
          </p:cNvSpPr>
          <p:nvPr/>
        </p:nvSpPr>
        <p:spPr>
          <a:xfrm>
            <a:off x="0" y="0"/>
            <a:ext cx="8229600" cy="1143000"/>
          </a:xfrm>
          <a:prstGeom prst="rect">
            <a:avLst/>
          </a:prstGeom>
          <a:ln/>
        </p:spPr>
        <p:txBody>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US" dirty="0" smtClean="0">
                <a:solidFill>
                  <a:schemeClr val="tx1"/>
                </a:solidFill>
              </a:rPr>
              <a:t>Examples/ Ideas</a:t>
            </a:r>
            <a:endParaRPr lang="en-US" dirty="0">
              <a:solidFill>
                <a:schemeClr val="tx1"/>
              </a:solidFill>
            </a:endParaRPr>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2236" y="761190"/>
            <a:ext cx="4027487" cy="572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5" name="Oval 12"/>
          <p:cNvSpPr>
            <a:spLocks/>
          </p:cNvSpPr>
          <p:nvPr/>
        </p:nvSpPr>
        <p:spPr bwMode="auto">
          <a:xfrm>
            <a:off x="978123" y="2386790"/>
            <a:ext cx="2946400" cy="2946400"/>
          </a:xfrm>
          <a:prstGeom prst="ellipse">
            <a:avLst/>
          </a:prstGeom>
          <a:solidFill>
            <a:srgbClr val="FFFFFF">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6" name="Freeform 13"/>
          <p:cNvSpPr>
            <a:spLocks/>
          </p:cNvSpPr>
          <p:nvPr/>
        </p:nvSpPr>
        <p:spPr bwMode="auto">
          <a:xfrm>
            <a:off x="3629248" y="904065"/>
            <a:ext cx="1244600" cy="2476500"/>
          </a:xfrm>
          <a:custGeom>
            <a:avLst/>
            <a:gdLst>
              <a:gd name="T0" fmla="*/ 21213 w 21492"/>
              <a:gd name="T1" fmla="*/ 21600 h 21600"/>
              <a:gd name="T2" fmla="*/ 0 w 21492"/>
              <a:gd name="T3" fmla="*/ 10865 h 21600"/>
              <a:gd name="T4" fmla="*/ 21369 w 21492"/>
              <a:gd name="T5" fmla="*/ 0 h 21600"/>
              <a:gd name="T6" fmla="*/ 21213 w 21492"/>
              <a:gd name="T7" fmla="*/ 21600 h 21600"/>
              <a:gd name="T8" fmla="*/ 21213 w 21492"/>
              <a:gd name="T9" fmla="*/ 21600 h 21600"/>
            </a:gdLst>
            <a:ahLst/>
            <a:cxnLst>
              <a:cxn ang="0">
                <a:pos x="T0" y="T1"/>
              </a:cxn>
              <a:cxn ang="0">
                <a:pos x="T2" y="T3"/>
              </a:cxn>
              <a:cxn ang="0">
                <a:pos x="T4" y="T5"/>
              </a:cxn>
              <a:cxn ang="0">
                <a:pos x="T6" y="T7"/>
              </a:cxn>
              <a:cxn ang="0">
                <a:pos x="T8" y="T9"/>
              </a:cxn>
            </a:cxnLst>
            <a:rect l="0" t="0" r="r" b="b"/>
            <a:pathLst>
              <a:path w="21492" h="21600">
                <a:moveTo>
                  <a:pt x="21213" y="21600"/>
                </a:moveTo>
                <a:cubicBezTo>
                  <a:pt x="4983" y="21600"/>
                  <a:pt x="0" y="14338"/>
                  <a:pt x="0" y="10865"/>
                </a:cubicBezTo>
                <a:cubicBezTo>
                  <a:pt x="0" y="4417"/>
                  <a:pt x="10278" y="0"/>
                  <a:pt x="21369" y="0"/>
                </a:cubicBezTo>
                <a:cubicBezTo>
                  <a:pt x="21600" y="0"/>
                  <a:pt x="21480" y="21600"/>
                  <a:pt x="21213" y="21600"/>
                </a:cubicBezTo>
                <a:close/>
                <a:moveTo>
                  <a:pt x="21213" y="21600"/>
                </a:moveTo>
              </a:path>
            </a:pathLst>
          </a:custGeom>
          <a:solidFill>
            <a:srgbClr val="FFFFFF">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7" name="Text Box 10"/>
          <p:cNvSpPr txBox="1">
            <a:spLocks noChangeArrowheads="1"/>
          </p:cNvSpPr>
          <p:nvPr/>
        </p:nvSpPr>
        <p:spPr bwMode="auto">
          <a:xfrm>
            <a:off x="12995538" y="6104961"/>
            <a:ext cx="205461" cy="2134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13049FAA-371B-B94A-9D5B-A04124D874C2}" type="slidenum">
              <a:rPr lang="en-US">
                <a:solidFill>
                  <a:srgbClr val="878787"/>
                </a:solidFill>
                <a:latin typeface="Calibri" charset="0"/>
                <a:cs typeface="Calibri" charset="0"/>
                <a:sym typeface="Calibri" charset="0"/>
              </a:rPr>
              <a:pPr algn="r"/>
              <a:t>37</a:t>
            </a:fld>
            <a:endParaRPr lang="en-US">
              <a:solidFill>
                <a:srgbClr val="878787"/>
              </a:solidFill>
              <a:latin typeface="Calibri" charset="0"/>
              <a:cs typeface="Calibri" charset="0"/>
              <a:sym typeface="Calibri" charset="0"/>
            </a:endParaRPr>
          </a:p>
        </p:txBody>
      </p:sp>
      <p:pic>
        <p:nvPicPr>
          <p:cNvPr id="8"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7977" y="1353248"/>
            <a:ext cx="3422126" cy="4835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9" name="AutoShape 12"/>
          <p:cNvSpPr>
            <a:spLocks/>
          </p:cNvSpPr>
          <p:nvPr/>
        </p:nvSpPr>
        <p:spPr bwMode="auto">
          <a:xfrm rot="3086934">
            <a:off x="8415900" y="758118"/>
            <a:ext cx="2230719" cy="1803787"/>
          </a:xfrm>
          <a:prstGeom prst="triangle">
            <a:avLst>
              <a:gd name="adj" fmla="val 50000"/>
            </a:avLst>
          </a:prstGeom>
          <a:solidFill>
            <a:srgbClr val="FF6FCF">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10" name="Freeform 13"/>
          <p:cNvSpPr>
            <a:spLocks/>
          </p:cNvSpPr>
          <p:nvPr/>
        </p:nvSpPr>
        <p:spPr bwMode="auto">
          <a:xfrm rot="10805307">
            <a:off x="7090723" y="2483"/>
            <a:ext cx="3222002" cy="6167833"/>
          </a:xfrm>
          <a:custGeom>
            <a:avLst/>
            <a:gdLst>
              <a:gd name="T0" fmla="*/ 21238 w 21499"/>
              <a:gd name="T1" fmla="*/ 21600 h 21600"/>
              <a:gd name="T2" fmla="*/ 0 w 21499"/>
              <a:gd name="T3" fmla="*/ 11434 h 21600"/>
              <a:gd name="T4" fmla="*/ 21384 w 21499"/>
              <a:gd name="T5" fmla="*/ 0 h 21600"/>
              <a:gd name="T6" fmla="*/ 21238 w 21499"/>
              <a:gd name="T7" fmla="*/ 21600 h 21600"/>
              <a:gd name="T8" fmla="*/ 21238 w 21499"/>
              <a:gd name="T9" fmla="*/ 21600 h 21600"/>
            </a:gdLst>
            <a:ahLst/>
            <a:cxnLst>
              <a:cxn ang="0">
                <a:pos x="T0" y="T1"/>
              </a:cxn>
              <a:cxn ang="0">
                <a:pos x="T2" y="T3"/>
              </a:cxn>
              <a:cxn ang="0">
                <a:pos x="T4" y="T5"/>
              </a:cxn>
              <a:cxn ang="0">
                <a:pos x="T6" y="T7"/>
              </a:cxn>
              <a:cxn ang="0">
                <a:pos x="T8" y="T9"/>
              </a:cxn>
            </a:cxnLst>
            <a:rect l="0" t="0" r="r" b="b"/>
            <a:pathLst>
              <a:path w="21499" h="21600">
                <a:moveTo>
                  <a:pt x="21238" y="21600"/>
                </a:moveTo>
                <a:cubicBezTo>
                  <a:pt x="6058" y="21600"/>
                  <a:pt x="0" y="14907"/>
                  <a:pt x="0" y="11434"/>
                </a:cubicBezTo>
                <a:cubicBezTo>
                  <a:pt x="0" y="4987"/>
                  <a:pt x="11011" y="0"/>
                  <a:pt x="21384" y="0"/>
                </a:cubicBezTo>
                <a:cubicBezTo>
                  <a:pt x="21600" y="0"/>
                  <a:pt x="21488" y="21600"/>
                  <a:pt x="21238" y="21600"/>
                </a:cubicBezTo>
                <a:close/>
                <a:moveTo>
                  <a:pt x="21238" y="21600"/>
                </a:moveTo>
              </a:path>
            </a:pathLst>
          </a:custGeom>
          <a:solidFill>
            <a:srgbClr val="FF6FCF">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Tree>
    <p:extLst>
      <p:ext uri="{BB962C8B-B14F-4D97-AF65-F5344CB8AC3E}">
        <p14:creationId xmlns:p14="http://schemas.microsoft.com/office/powerpoint/2010/main" val="344667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73790008"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073790008" presetClass="entr" presetSubtype="0" fill="hold" grpId="0" nodeType="afterEffect">
                                  <p:stCondLst>
                                    <p:cond delay="0"/>
                                  </p:stCondLst>
                                  <p:childTnLst>
                                    <p:set>
                                      <p:cBhvr>
                                        <p:cTn id="9" dur="1" fill="hold">
                                          <p:stCondLst>
                                            <p:cond delay="499"/>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73790008" presetClass="entr" presetSubtype="0" fill="hold" grpId="0" nodeType="clickEffect">
                                  <p:stCondLst>
                                    <p:cond delay="0"/>
                                  </p:stCondLst>
                                  <p:childTnLst>
                                    <p:set>
                                      <p:cBhvr>
                                        <p:cTn id="13" dur="1" fill="hold">
                                          <p:stCondLst>
                                            <p:cond delay="499"/>
                                          </p:stCondLst>
                                        </p:cTn>
                                        <p:tgtEl>
                                          <p:spTgt spid="9"/>
                                        </p:tgtEl>
                                        <p:attrNameLst>
                                          <p:attrName>style.visibility</p:attrName>
                                        </p:attrNameLst>
                                      </p:cBhvr>
                                      <p:to>
                                        <p:strVal val="visible"/>
                                      </p:to>
                                    </p:set>
                                  </p:childTnLst>
                                </p:cTn>
                              </p:par>
                            </p:childTnLst>
                          </p:cTn>
                        </p:par>
                        <p:par>
                          <p:cTn id="14" fill="hold">
                            <p:stCondLst>
                              <p:cond delay="500"/>
                            </p:stCondLst>
                            <p:childTnLst>
                              <p:par>
                                <p:cTn id="15" presetID="-1073790008" presetClass="entr" presetSubtype="0" fill="hold" grpId="0" nodeType="after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442325" y="6467475"/>
            <a:ext cx="244475" cy="25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57A35848-1D95-2B4E-85C6-D2F898566A59}" type="slidenum">
              <a:rPr lang="en-US">
                <a:solidFill>
                  <a:srgbClr val="878787"/>
                </a:solidFill>
                <a:latin typeface="Calibri" charset="0"/>
                <a:cs typeface="Calibri" charset="0"/>
                <a:sym typeface="Calibri" charset="0"/>
              </a:rPr>
              <a:pPr algn="r"/>
              <a:t>38</a:t>
            </a:fld>
            <a:endParaRPr lang="en-US">
              <a:solidFill>
                <a:srgbClr val="878787"/>
              </a:solidFill>
              <a:latin typeface="Calibri" charset="0"/>
              <a:cs typeface="Calibri" charset="0"/>
              <a:sym typeface="Calibri" charset="0"/>
            </a:endParaRPr>
          </a:p>
        </p:txBody>
      </p:sp>
      <p:pic>
        <p:nvPicPr>
          <p:cNvPr id="3" name="Picture 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9500" y="977900"/>
            <a:ext cx="6985000" cy="488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4" name="Oval 12"/>
          <p:cNvSpPr>
            <a:spLocks/>
          </p:cNvSpPr>
          <p:nvPr/>
        </p:nvSpPr>
        <p:spPr bwMode="auto">
          <a:xfrm>
            <a:off x="4591050" y="1587500"/>
            <a:ext cx="3136900" cy="3136900"/>
          </a:xfrm>
          <a:prstGeom prst="ellipse">
            <a:avLst/>
          </a:prstGeom>
          <a:solidFill>
            <a:srgbClr val="FF6FCF">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
        <p:nvSpPr>
          <p:cNvPr id="5" name="Rectangle 13"/>
          <p:cNvSpPr>
            <a:spLocks/>
          </p:cNvSpPr>
          <p:nvPr/>
        </p:nvSpPr>
        <p:spPr bwMode="auto">
          <a:xfrm rot="19768492">
            <a:off x="2298700" y="-101600"/>
            <a:ext cx="1473200" cy="7061200"/>
          </a:xfrm>
          <a:prstGeom prst="rect">
            <a:avLst/>
          </a:prstGeom>
          <a:solidFill>
            <a:srgbClr val="FF6FCF">
              <a:alpha val="64999"/>
            </a:srgbClr>
          </a:solidFill>
          <a:ln>
            <a:noFill/>
          </a:ln>
          <a:extLst>
            <a:ext uri="{91240B29-F687-4f45-9708-019B960494DF}">
              <a14:hiddenLine xmlns:a14="http://schemas.microsoft.com/office/drawing/2010/main" xmlns="" w="25400" cap="flat">
                <a:solidFill>
                  <a:schemeClr val="tx1">
                    <a:alpha val="64999"/>
                  </a:schemeClr>
                </a:solidFill>
                <a:miter lim="800000"/>
                <a:headEnd type="none" w="med" len="med"/>
                <a:tailEnd type="none" w="med" len="med"/>
              </a14:hiddenLine>
            </a:ext>
          </a:extLst>
        </p:spPr>
        <p:txBody>
          <a:bodyPr lIns="0" tIns="0" rIns="0" bIns="0"/>
          <a:lstStyle/>
          <a:p>
            <a:endParaRPr lang="en-US"/>
          </a:p>
        </p:txBody>
      </p:sp>
    </p:spTree>
    <p:extLst>
      <p:ext uri="{BB962C8B-B14F-4D97-AF65-F5344CB8AC3E}">
        <p14:creationId xmlns:p14="http://schemas.microsoft.com/office/powerpoint/2010/main" val="254644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73790008"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073790008" presetClass="entr" presetSubtype="0" fill="hold" grpId="0"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t>
            </a:r>
            <a:r>
              <a:rPr lang="en-US" dirty="0"/>
              <a:t>the contribution of </a:t>
            </a:r>
            <a:r>
              <a:rPr lang="en-US" dirty="0" smtClean="0"/>
              <a:t>Marketing</a:t>
            </a:r>
            <a:endParaRPr lang="es-PE" dirty="0"/>
          </a:p>
        </p:txBody>
      </p:sp>
      <p:sp>
        <p:nvSpPr>
          <p:cNvPr id="7" name="2 Marcador de contenido"/>
          <p:cNvSpPr>
            <a:spLocks noGrp="1"/>
          </p:cNvSpPr>
          <p:nvPr>
            <p:ph idx="1"/>
          </p:nvPr>
        </p:nvSpPr>
        <p:spPr>
          <a:xfrm>
            <a:off x="293881" y="1993577"/>
            <a:ext cx="6091369" cy="1398460"/>
          </a:xfrm>
        </p:spPr>
        <p:txBody>
          <a:bodyPr>
            <a:normAutofit fontScale="92500" lnSpcReduction="10000"/>
          </a:bodyPr>
          <a:lstStyle/>
          <a:p>
            <a:pPr>
              <a:buNone/>
            </a:pPr>
            <a:r>
              <a:rPr lang="en-ZA" sz="2400" b="1" dirty="0" smtClean="0">
                <a:latin typeface="+mj-lt"/>
              </a:rPr>
              <a:t>What is Marketing?</a:t>
            </a:r>
          </a:p>
          <a:p>
            <a:pPr>
              <a:buNone/>
            </a:pPr>
            <a:r>
              <a:rPr lang="en-ZA" sz="2400" dirty="0" smtClean="0"/>
              <a:t>Marketing is the process of communicating the value of a product to customers, for the purpose of selling that product or service.</a:t>
            </a:r>
          </a:p>
        </p:txBody>
      </p:sp>
      <p:sp>
        <p:nvSpPr>
          <p:cNvPr id="3" name="TextBox 2"/>
          <p:cNvSpPr txBox="1"/>
          <p:nvPr/>
        </p:nvSpPr>
        <p:spPr>
          <a:xfrm>
            <a:off x="661143" y="3792122"/>
            <a:ext cx="7220378" cy="2308324"/>
          </a:xfrm>
          <a:prstGeom prst="rect">
            <a:avLst/>
          </a:prstGeom>
          <a:noFill/>
        </p:spPr>
        <p:txBody>
          <a:bodyPr wrap="square" rtlCol="0">
            <a:spAutoFit/>
          </a:bodyPr>
          <a:lstStyle/>
          <a:p>
            <a:pPr marL="114300" indent="0">
              <a:buNone/>
            </a:pPr>
            <a:r>
              <a:rPr lang="en-US" dirty="0"/>
              <a:t>The management process through which goods and services move from concept to the customer. It includes the coordination of four elements called the 4 P's of marketing:</a:t>
            </a:r>
          </a:p>
          <a:p>
            <a:pPr marL="114300" indent="0">
              <a:buNone/>
            </a:pPr>
            <a:endParaRPr lang="en-US" dirty="0"/>
          </a:p>
          <a:p>
            <a:r>
              <a:rPr lang="en-US" dirty="0"/>
              <a:t>(1) identification, selection and development of a </a:t>
            </a:r>
            <a:r>
              <a:rPr lang="en-US" b="1" dirty="0"/>
              <a:t>product</a:t>
            </a:r>
            <a:r>
              <a:rPr lang="en-US" dirty="0"/>
              <a:t>,</a:t>
            </a:r>
          </a:p>
          <a:p>
            <a:r>
              <a:rPr lang="en-US" dirty="0"/>
              <a:t>(2) determination of its </a:t>
            </a:r>
            <a:r>
              <a:rPr lang="en-US" b="1" dirty="0"/>
              <a:t>price</a:t>
            </a:r>
            <a:r>
              <a:rPr lang="en-US" dirty="0"/>
              <a:t>,</a:t>
            </a:r>
          </a:p>
          <a:p>
            <a:r>
              <a:rPr lang="en-US" dirty="0"/>
              <a:t>(3) selection of a distribution channel to reach the customer's </a:t>
            </a:r>
            <a:r>
              <a:rPr lang="en-US" b="1" dirty="0"/>
              <a:t>place</a:t>
            </a:r>
            <a:r>
              <a:rPr lang="en-US" dirty="0"/>
              <a:t>, and</a:t>
            </a:r>
          </a:p>
          <a:p>
            <a:r>
              <a:rPr lang="en-US" dirty="0"/>
              <a:t>(4) development and implementation of a </a:t>
            </a:r>
            <a:r>
              <a:rPr lang="en-US" b="1" dirty="0"/>
              <a:t>promotional strategy</a:t>
            </a:r>
            <a:r>
              <a:rPr lang="en-US" dirty="0"/>
              <a:t>.</a:t>
            </a:r>
          </a:p>
        </p:txBody>
      </p:sp>
    </p:spTree>
    <p:extLst>
      <p:ext uri="{BB962C8B-B14F-4D97-AF65-F5344CB8AC3E}">
        <p14:creationId xmlns:p14="http://schemas.microsoft.com/office/powerpoint/2010/main" val="2729641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sp>
        <p:nvSpPr>
          <p:cNvPr id="3" name="Title 1"/>
          <p:cNvSpPr>
            <a:spLocks noGrp="1"/>
          </p:cNvSpPr>
          <p:nvPr/>
        </p:nvSpPr>
        <p:spPr>
          <a:xfrm>
            <a:off x="139458" y="506993"/>
            <a:ext cx="10491025" cy="76284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kern="1200" dirty="0" smtClean="0"/>
              <a:t>Why Marketing is important?</a:t>
            </a:r>
            <a:endParaRPr lang="en-US" kern="1200" dirty="0"/>
          </a:p>
        </p:txBody>
      </p:sp>
      <p:graphicFrame>
        <p:nvGraphicFramePr>
          <p:cNvPr id="4" name="Content Placeholder 3"/>
          <p:cNvGraphicFramePr>
            <a:graphicFrameLocks noGrp="1"/>
          </p:cNvGraphicFramePr>
          <p:nvPr>
            <p:extLst>
              <p:ext uri="{D42A27DB-BD31-4B8C-83A1-F6EECF244321}">
                <p14:modId xmlns:p14="http://schemas.microsoft.com/office/powerpoint/2010/main" val="3794386974"/>
              </p:ext>
            </p:extLst>
          </p:nvPr>
        </p:nvGraphicFramePr>
        <p:xfrm>
          <a:off x="497764" y="1976116"/>
          <a:ext cx="5678703" cy="4581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149181" y="3730543"/>
            <a:ext cx="3986638" cy="923330"/>
          </a:xfrm>
          <a:prstGeom prst="rect">
            <a:avLst/>
          </a:prstGeom>
          <a:noFill/>
        </p:spPr>
        <p:txBody>
          <a:bodyPr wrap="none" lIns="91440" tIns="45720" rIns="91440" bIns="45720">
            <a:spAutoFit/>
          </a:bodyPr>
          <a:lstStyle/>
          <a:p>
            <a:pPr algn="ctr"/>
            <a:r>
              <a:rPr lang="en-US" sz="5400" b="1" kern="1200" cap="none" spc="300" dirty="0" smtClean="0">
                <a:ln w="11430" cmpd="sng">
                  <a:solidFill>
                    <a:schemeClr val="accent1">
                      <a:tint val="10000"/>
                    </a:schemeClr>
                  </a:solidFill>
                  <a:prstDash val="solid"/>
                  <a:miter lim="800000"/>
                </a:ln>
                <a:effectLst>
                  <a:glow rad="45500">
                    <a:schemeClr val="accent1">
                      <a:satMod val="220000"/>
                      <a:alpha val="35000"/>
                    </a:schemeClr>
                  </a:glow>
                </a:effectLst>
              </a:rPr>
              <a:t> = </a:t>
            </a:r>
            <a:r>
              <a:rPr lang="en-US" sz="4800" b="1" kern="1200" cap="none" spc="300" dirty="0" smtClean="0">
                <a:ln w="11430" cmpd="sng">
                  <a:solidFill>
                    <a:schemeClr val="accent1">
                      <a:tint val="10000"/>
                    </a:schemeClr>
                  </a:solidFill>
                  <a:prstDash val="solid"/>
                  <a:miter lim="800000"/>
                </a:ln>
                <a:effectLst>
                  <a:glow rad="45500">
                    <a:schemeClr val="accent1">
                      <a:satMod val="220000"/>
                      <a:alpha val="35000"/>
                    </a:schemeClr>
                  </a:glow>
                </a:effectLst>
              </a:rPr>
              <a:t>Marketing</a:t>
            </a:r>
            <a:endParaRPr lang="en-US" sz="4800" b="1" kern="1200" cap="none" spc="300" dirty="0">
              <a:ln w="11430" cmpd="sng">
                <a:solidFill>
                  <a:schemeClr val="accent1">
                    <a:tint val="10000"/>
                  </a:schemeClr>
                </a:solidFill>
                <a:prstDash val="solid"/>
                <a:miter lim="800000"/>
              </a:ln>
              <a:effectLst>
                <a:glow rad="45500">
                  <a:schemeClr val="accent1">
                    <a:satMod val="220000"/>
                    <a:alpha val="35000"/>
                  </a:schemeClr>
                </a:glow>
              </a:effectLst>
            </a:endParaRPr>
          </a:p>
        </p:txBody>
      </p:sp>
    </p:spTree>
    <p:extLst>
      <p:ext uri="{BB962C8B-B14F-4D97-AF65-F5344CB8AC3E}">
        <p14:creationId xmlns:p14="http://schemas.microsoft.com/office/powerpoint/2010/main" val="1172914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Marketing is important in AIESEC?</a:t>
            </a:r>
            <a:endParaRPr lang="es-PE" dirty="0"/>
          </a:p>
        </p:txBody>
      </p:sp>
      <p:sp>
        <p:nvSpPr>
          <p:cNvPr id="7" name="2 Marcador de contenido"/>
          <p:cNvSpPr>
            <a:spLocks noGrp="1"/>
          </p:cNvSpPr>
          <p:nvPr>
            <p:ph idx="1"/>
          </p:nvPr>
        </p:nvSpPr>
        <p:spPr>
          <a:xfrm>
            <a:off x="0" y="1819626"/>
            <a:ext cx="11865778" cy="1893441"/>
          </a:xfrm>
        </p:spPr>
        <p:txBody>
          <a:bodyPr>
            <a:normAutofit fontScale="70000" lnSpcReduction="20000"/>
          </a:bodyPr>
          <a:lstStyle/>
          <a:p>
            <a:pPr>
              <a:lnSpc>
                <a:spcPct val="120000"/>
              </a:lnSpc>
              <a:buNone/>
            </a:pPr>
            <a:r>
              <a:rPr lang="en-ZA" sz="2900" dirty="0" smtClean="0"/>
              <a:t>Marketing has a</a:t>
            </a:r>
            <a:r>
              <a:rPr lang="en-US" sz="2900" dirty="0" smtClean="0"/>
              <a:t> </a:t>
            </a:r>
            <a:r>
              <a:rPr lang="en-ZA" sz="2900" dirty="0" smtClean="0"/>
              <a:t>lot of contribution to all front(</a:t>
            </a:r>
            <a:r>
              <a:rPr lang="en-ZA" sz="2900" b="1" dirty="0" smtClean="0"/>
              <a:t>ICX and OGX</a:t>
            </a:r>
            <a:r>
              <a:rPr lang="en-ZA" sz="2900" dirty="0" smtClean="0"/>
              <a:t>) &amp; back office</a:t>
            </a:r>
            <a:r>
              <a:rPr lang="en-ZA" sz="2900" b="1" dirty="0" smtClean="0"/>
              <a:t>(Marketing, Talent Management</a:t>
            </a:r>
            <a:r>
              <a:rPr lang="en-ZA" sz="2900" dirty="0" smtClean="0"/>
              <a:t>, </a:t>
            </a:r>
            <a:r>
              <a:rPr lang="en-ZA" sz="2900" b="1" dirty="0" smtClean="0"/>
              <a:t>Finance</a:t>
            </a:r>
            <a:r>
              <a:rPr lang="en-ZA" sz="2900" dirty="0" smtClean="0"/>
              <a:t>) functional areas in reaching students for recruitment, volunteer work and also for professional work.</a:t>
            </a:r>
            <a:r>
              <a:rPr lang="es-PE" sz="2900" dirty="0"/>
              <a:t> </a:t>
            </a:r>
            <a:r>
              <a:rPr lang="es-PE" sz="2900" dirty="0" smtClean="0"/>
              <a:t>We are one of the reason we have grown so much in the past and are still growing.</a:t>
            </a:r>
          </a:p>
          <a:p>
            <a:pPr algn="ctr">
              <a:buNone/>
            </a:pPr>
            <a:r>
              <a:rPr lang="es-PE" sz="2400" b="1" dirty="0" smtClean="0"/>
              <a:t>HOW MARKETING CONTRIBUTES EXCHANGE &amp;</a:t>
            </a:r>
          </a:p>
          <a:p>
            <a:pPr algn="ctr">
              <a:buNone/>
            </a:pPr>
            <a:r>
              <a:rPr lang="es-PE" sz="2400" b="1" dirty="0" smtClean="0"/>
              <a:t>TALENT MANGEMENT.</a:t>
            </a:r>
            <a:endParaRPr lang="en-ZA" sz="2400" b="1" dirty="0" smtClean="0"/>
          </a:p>
        </p:txBody>
      </p:sp>
      <p:sp>
        <p:nvSpPr>
          <p:cNvPr id="8" name="Oval 7"/>
          <p:cNvSpPr/>
          <p:nvPr/>
        </p:nvSpPr>
        <p:spPr>
          <a:xfrm>
            <a:off x="450141" y="3584728"/>
            <a:ext cx="3376061" cy="313462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mj-lt"/>
                <a:cs typeface="Adobe Garamond Pro Bold"/>
              </a:rPr>
              <a:t>InComing eXchange(ICX).</a:t>
            </a:r>
          </a:p>
          <a:p>
            <a:pPr algn="ctr"/>
            <a:r>
              <a:rPr lang="en-US" dirty="0" smtClean="0">
                <a:cs typeface="Adobe Garamond Pro"/>
              </a:rPr>
              <a:t>Marketing contributes in various ways of helping this functional area have the right material to promote to target area countries. Passing the right message information the EP will need.</a:t>
            </a:r>
          </a:p>
        </p:txBody>
      </p:sp>
      <p:sp>
        <p:nvSpPr>
          <p:cNvPr id="9" name="Oval 8"/>
          <p:cNvSpPr/>
          <p:nvPr/>
        </p:nvSpPr>
        <p:spPr>
          <a:xfrm>
            <a:off x="8592552" y="3627243"/>
            <a:ext cx="3376061" cy="313462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smtClean="0">
              <a:solidFill>
                <a:srgbClr val="2C2C2C"/>
              </a:solidFill>
              <a:latin typeface="Stencil"/>
            </a:endParaRPr>
          </a:p>
          <a:p>
            <a:pPr lvl="0" algn="ctr"/>
            <a:r>
              <a:rPr lang="en-US" dirty="0" smtClean="0">
                <a:solidFill>
                  <a:srgbClr val="2C2C2C"/>
                </a:solidFill>
                <a:latin typeface="Stencil"/>
              </a:rPr>
              <a:t>Outgoing Exchange(ogx).</a:t>
            </a:r>
          </a:p>
          <a:p>
            <a:pPr lvl="0" algn="ctr"/>
            <a:r>
              <a:rPr lang="en-US" dirty="0" smtClean="0"/>
              <a:t>Marketing has to provide the right attractive materials in the right way to give every person a reason  to signup for this program.</a:t>
            </a:r>
            <a:endParaRPr lang="en-US" dirty="0" smtClean="0">
              <a:solidFill>
                <a:srgbClr val="2C2C2C"/>
              </a:solidFill>
              <a:latin typeface="Stencil"/>
            </a:endParaRPr>
          </a:p>
          <a:p>
            <a:pPr lvl="0" algn="ctr"/>
            <a:endParaRPr lang="en-US" dirty="0">
              <a:solidFill>
                <a:srgbClr val="2C2C2C"/>
              </a:solidFill>
              <a:latin typeface="Stencil"/>
            </a:endParaRPr>
          </a:p>
          <a:p>
            <a:pPr algn="ctr"/>
            <a:endParaRPr lang="en-US" dirty="0"/>
          </a:p>
        </p:txBody>
      </p:sp>
      <p:sp>
        <p:nvSpPr>
          <p:cNvPr id="10" name="Oval 9"/>
          <p:cNvSpPr/>
          <p:nvPr/>
        </p:nvSpPr>
        <p:spPr>
          <a:xfrm>
            <a:off x="4870521" y="3723374"/>
            <a:ext cx="3376061" cy="313462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mj-lt"/>
              </a:rPr>
              <a:t>Talent Management(TM).</a:t>
            </a:r>
          </a:p>
          <a:p>
            <a:pPr algn="ctr"/>
            <a:r>
              <a:rPr lang="en-US" dirty="0" smtClean="0"/>
              <a:t>Marketing has to look for the right places and right information to source for these people who will continue in the organization to make it more relevant in the society</a:t>
            </a:r>
            <a:endParaRPr lang="en-US" dirty="0"/>
          </a:p>
        </p:txBody>
      </p:sp>
    </p:spTree>
    <p:extLst>
      <p:ext uri="{BB962C8B-B14F-4D97-AF65-F5344CB8AC3E}">
        <p14:creationId xmlns:p14="http://schemas.microsoft.com/office/powerpoint/2010/main" val="3166306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pic>
        <p:nvPicPr>
          <p:cNvPr id="3" name="Picture 1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9192" y="678408"/>
            <a:ext cx="11896225" cy="528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grpSp>
        <p:nvGrpSpPr>
          <p:cNvPr id="4" name="Group 15"/>
          <p:cNvGrpSpPr>
            <a:grpSpLocks/>
          </p:cNvGrpSpPr>
          <p:nvPr/>
        </p:nvGrpSpPr>
        <p:grpSpPr bwMode="auto">
          <a:xfrm>
            <a:off x="442081" y="933414"/>
            <a:ext cx="1562100" cy="1066800"/>
            <a:chOff x="0" y="0"/>
            <a:chExt cx="984" cy="672"/>
          </a:xfrm>
        </p:grpSpPr>
        <p:sp>
          <p:nvSpPr>
            <p:cNvPr id="5" name="Oval 13"/>
            <p:cNvSpPr>
              <a:spLocks/>
            </p:cNvSpPr>
            <p:nvPr/>
          </p:nvSpPr>
          <p:spPr bwMode="auto">
            <a:xfrm>
              <a:off x="24" y="24"/>
              <a:ext cx="936" cy="624"/>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a:p>
          </p:txBody>
        </p:sp>
        <p:pic>
          <p:nvPicPr>
            <p:cNvPr id="6" name="Picture 1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84"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grpSp>
      <p:grpSp>
        <p:nvGrpSpPr>
          <p:cNvPr id="7" name="Group 18"/>
          <p:cNvGrpSpPr>
            <a:grpSpLocks/>
          </p:cNvGrpSpPr>
          <p:nvPr/>
        </p:nvGrpSpPr>
        <p:grpSpPr bwMode="auto">
          <a:xfrm>
            <a:off x="4356100" y="2548005"/>
            <a:ext cx="1562100" cy="1066800"/>
            <a:chOff x="0" y="0"/>
            <a:chExt cx="984" cy="672"/>
          </a:xfrm>
        </p:grpSpPr>
        <p:sp>
          <p:nvSpPr>
            <p:cNvPr id="8" name="Oval 16"/>
            <p:cNvSpPr>
              <a:spLocks/>
            </p:cNvSpPr>
            <p:nvPr/>
          </p:nvSpPr>
          <p:spPr bwMode="auto">
            <a:xfrm>
              <a:off x="24" y="24"/>
              <a:ext cx="936" cy="624"/>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a:p>
          </p:txBody>
        </p:sp>
        <p:pic>
          <p:nvPicPr>
            <p:cNvPr id="9" name="Picture 17"/>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84"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grpSp>
      <p:grpSp>
        <p:nvGrpSpPr>
          <p:cNvPr id="10" name="Group 21"/>
          <p:cNvGrpSpPr>
            <a:grpSpLocks/>
          </p:cNvGrpSpPr>
          <p:nvPr/>
        </p:nvGrpSpPr>
        <p:grpSpPr bwMode="auto">
          <a:xfrm>
            <a:off x="9805465" y="2634980"/>
            <a:ext cx="1562100" cy="1066800"/>
            <a:chOff x="0" y="0"/>
            <a:chExt cx="984" cy="672"/>
          </a:xfrm>
        </p:grpSpPr>
        <p:sp>
          <p:nvSpPr>
            <p:cNvPr id="11" name="Oval 19"/>
            <p:cNvSpPr>
              <a:spLocks/>
            </p:cNvSpPr>
            <p:nvPr/>
          </p:nvSpPr>
          <p:spPr bwMode="auto">
            <a:xfrm>
              <a:off x="24" y="24"/>
              <a:ext cx="936" cy="624"/>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a:p>
          </p:txBody>
        </p:sp>
        <p:pic>
          <p:nvPicPr>
            <p:cNvPr id="12" name="Picture 20"/>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84"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grpSp>
    </p:spTree>
    <p:extLst>
      <p:ext uri="{BB962C8B-B14F-4D97-AF65-F5344CB8AC3E}">
        <p14:creationId xmlns:p14="http://schemas.microsoft.com/office/powerpoint/2010/main" val="394063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pic>
        <p:nvPicPr>
          <p:cNvPr id="3" name="Picture 1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12963" y="397519"/>
            <a:ext cx="8273942" cy="58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Tree>
    <p:extLst>
      <p:ext uri="{BB962C8B-B14F-4D97-AF65-F5344CB8AC3E}">
        <p14:creationId xmlns:p14="http://schemas.microsoft.com/office/powerpoint/2010/main" val="3419155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665589_300456370059655_1293436883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033" y="1864701"/>
            <a:ext cx="2331055" cy="3144672"/>
          </a:xfrm>
          <a:prstGeom prst="rect">
            <a:avLst/>
          </a:prstGeom>
          <a:ln>
            <a:noFill/>
          </a:ln>
          <a:effectLst>
            <a:softEdge rad="112500"/>
          </a:effectLst>
        </p:spPr>
      </p:pic>
      <p:sp>
        <p:nvSpPr>
          <p:cNvPr id="10" name="Oval 9"/>
          <p:cNvSpPr/>
          <p:nvPr/>
        </p:nvSpPr>
        <p:spPr>
          <a:xfrm>
            <a:off x="8382124" y="1494976"/>
            <a:ext cx="3560665" cy="3472202"/>
          </a:xfrm>
          <a:prstGeom prst="ellipse">
            <a:avLst/>
          </a:prstGeom>
          <a:solidFill>
            <a:srgbClr val="FF66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1202919" y="623455"/>
            <a:ext cx="9784080" cy="562217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endParaRPr lang="es-PE" dirty="0"/>
          </a:p>
        </p:txBody>
      </p:sp>
      <p:sp>
        <p:nvSpPr>
          <p:cNvPr id="3" name="TextBox 2"/>
          <p:cNvSpPr txBox="1"/>
          <p:nvPr/>
        </p:nvSpPr>
        <p:spPr>
          <a:xfrm>
            <a:off x="3167066" y="562625"/>
            <a:ext cx="3922662" cy="707886"/>
          </a:xfrm>
          <a:prstGeom prst="rect">
            <a:avLst/>
          </a:prstGeom>
          <a:noFill/>
        </p:spPr>
        <p:txBody>
          <a:bodyPr wrap="square" rtlCol="0">
            <a:spAutoFit/>
          </a:bodyPr>
          <a:lstStyle/>
          <a:p>
            <a:r>
              <a:rPr lang="en-US" sz="4000" dirty="0" smtClean="0">
                <a:latin typeface="+mj-lt"/>
              </a:rPr>
              <a:t>Our products</a:t>
            </a:r>
            <a:endParaRPr lang="en-US" sz="4000" dirty="0">
              <a:latin typeface="+mj-lt"/>
            </a:endParaRPr>
          </a:p>
        </p:txBody>
      </p:sp>
      <p:pic>
        <p:nvPicPr>
          <p:cNvPr id="7" name="Picture 6" descr="agente gobalwhite letter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40149" y="2034936"/>
            <a:ext cx="3832231" cy="2224940"/>
          </a:xfrm>
          <a:prstGeom prst="rect">
            <a:avLst/>
          </a:prstGeom>
        </p:spPr>
      </p:pic>
      <p:sp>
        <p:nvSpPr>
          <p:cNvPr id="11" name="Rectangle 10"/>
          <p:cNvSpPr/>
          <p:nvPr/>
        </p:nvSpPr>
        <p:spPr>
          <a:xfrm>
            <a:off x="2845530" y="4709977"/>
            <a:ext cx="5192701" cy="2003348"/>
          </a:xfrm>
          <a:prstGeom prst="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506083" y="1470551"/>
            <a:ext cx="1423095" cy="400110"/>
          </a:xfrm>
          <a:prstGeom prst="rect">
            <a:avLst/>
          </a:prstGeom>
          <a:noFill/>
        </p:spPr>
        <p:txBody>
          <a:bodyPr wrap="square" rtlCol="0">
            <a:spAutoFit/>
          </a:bodyPr>
          <a:lstStyle/>
          <a:p>
            <a:r>
              <a:rPr lang="en-US" sz="2000" dirty="0" smtClean="0">
                <a:latin typeface="+mj-lt"/>
              </a:rPr>
              <a:t>ICX-GCDP</a:t>
            </a:r>
            <a:endParaRPr lang="en-US" sz="2000" dirty="0">
              <a:latin typeface="+mj-lt"/>
            </a:endParaRPr>
          </a:p>
        </p:txBody>
      </p:sp>
      <p:pic>
        <p:nvPicPr>
          <p:cNvPr id="8" name="Picture 7" descr="joventalentoskid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4592" y="4581378"/>
            <a:ext cx="4844987" cy="2276622"/>
          </a:xfrm>
          <a:prstGeom prst="rect">
            <a:avLst/>
          </a:prstGeom>
        </p:spPr>
      </p:pic>
      <p:sp>
        <p:nvSpPr>
          <p:cNvPr id="13" name="TextBox 12"/>
          <p:cNvSpPr txBox="1"/>
          <p:nvPr/>
        </p:nvSpPr>
        <p:spPr>
          <a:xfrm>
            <a:off x="3375409" y="4355702"/>
            <a:ext cx="772324" cy="400110"/>
          </a:xfrm>
          <a:prstGeom prst="rect">
            <a:avLst/>
          </a:prstGeom>
          <a:noFill/>
        </p:spPr>
        <p:txBody>
          <a:bodyPr wrap="square" rtlCol="0">
            <a:spAutoFit/>
          </a:bodyPr>
          <a:lstStyle/>
          <a:p>
            <a:r>
              <a:rPr lang="en-US" sz="2000" dirty="0" smtClean="0">
                <a:latin typeface="+mj-lt"/>
              </a:rPr>
              <a:t>TM</a:t>
            </a:r>
            <a:endParaRPr lang="en-US" sz="2000" dirty="0">
              <a:latin typeface="+mj-lt"/>
            </a:endParaRPr>
          </a:p>
        </p:txBody>
      </p:sp>
      <p:sp>
        <p:nvSpPr>
          <p:cNvPr id="14" name="TextBox 13"/>
          <p:cNvSpPr txBox="1"/>
          <p:nvPr/>
        </p:nvSpPr>
        <p:spPr>
          <a:xfrm>
            <a:off x="9404088" y="979950"/>
            <a:ext cx="1423095" cy="400110"/>
          </a:xfrm>
          <a:prstGeom prst="rect">
            <a:avLst/>
          </a:prstGeom>
          <a:noFill/>
        </p:spPr>
        <p:txBody>
          <a:bodyPr wrap="square" rtlCol="0">
            <a:spAutoFit/>
          </a:bodyPr>
          <a:lstStyle/>
          <a:p>
            <a:r>
              <a:rPr lang="en-US" sz="2000" dirty="0" smtClean="0">
                <a:latin typeface="+mj-lt"/>
              </a:rPr>
              <a:t>ogx-GCDP</a:t>
            </a:r>
            <a:endParaRPr lang="en-US" sz="2000" dirty="0">
              <a:latin typeface="+mj-lt"/>
            </a:endParaRPr>
          </a:p>
        </p:txBody>
      </p:sp>
    </p:spTree>
    <p:extLst>
      <p:ext uri="{BB962C8B-B14F-4D97-AF65-F5344CB8AC3E}">
        <p14:creationId xmlns:p14="http://schemas.microsoft.com/office/powerpoint/2010/main" val="14498540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NEC">
      <a:dk1>
        <a:srgbClr val="FCD118"/>
      </a:dk1>
      <a:lt1>
        <a:srgbClr val="2C2C2C"/>
      </a:lt1>
      <a:dk2>
        <a:srgbClr val="FCD118"/>
      </a:dk2>
      <a:lt2>
        <a:srgbClr val="2C2C2C"/>
      </a:lt2>
      <a:accent1>
        <a:srgbClr val="C0951A"/>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Custom 1">
      <a:majorFont>
        <a:latin typeface="Stencil"/>
        <a:ea typeface=""/>
        <a:cs typeface=""/>
      </a:majorFont>
      <a:minorFont>
        <a:latin typeface="Corbel"/>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7919</TotalTime>
  <Words>1260</Words>
  <Application>Microsoft Office PowerPoint</Application>
  <PresentationFormat>Widescreen</PresentationFormat>
  <Paragraphs>175</Paragraphs>
  <Slides>38</Slides>
  <Notes>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38</vt:i4>
      </vt:variant>
    </vt:vector>
  </HeadingPairs>
  <TitlesOfParts>
    <vt:vector size="60" baseType="lpstr">
      <vt:lpstr>ＭＳ Ｐゴシック</vt:lpstr>
      <vt:lpstr>Adobe Garamond Pro</vt:lpstr>
      <vt:lpstr>Adobe Garamond Pro bold</vt:lpstr>
      <vt:lpstr>Adobe Garamond Pro bold</vt:lpstr>
      <vt:lpstr>arial</vt:lpstr>
      <vt:lpstr>arial</vt:lpstr>
      <vt:lpstr>arial black</vt:lpstr>
      <vt:lpstr>Arial Rounded MT Bold</vt:lpstr>
      <vt:lpstr>Calibri</vt:lpstr>
      <vt:lpstr>Corbel</vt:lpstr>
      <vt:lpstr>Georgia</vt:lpstr>
      <vt:lpstr>Helvetica</vt:lpstr>
      <vt:lpstr>Lobster 1.4</vt:lpstr>
      <vt:lpstr>Lucida Grande</vt:lpstr>
      <vt:lpstr>PT Sans</vt:lpstr>
      <vt:lpstr>Stencil</vt:lpstr>
      <vt:lpstr>Synchro LET</vt:lpstr>
      <vt:lpstr>Wingdings</vt:lpstr>
      <vt:lpstr>ヒラギノ明朝 ProN W3</vt:lpstr>
      <vt:lpstr>ヒラギノ明朝 ProN W6</vt:lpstr>
      <vt:lpstr>ヒラギノ角ゴ ProN W6</vt:lpstr>
      <vt:lpstr>Banded</vt:lpstr>
      <vt:lpstr>National  Education   Cycle</vt:lpstr>
      <vt:lpstr>Introduction</vt:lpstr>
      <vt:lpstr>PowerPoint Presentation</vt:lpstr>
      <vt:lpstr>Understanding the contribution of Marketing</vt:lpstr>
      <vt:lpstr>PowerPoint Presentation</vt:lpstr>
      <vt:lpstr>Why Marketing is important in AIESEC?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vt:lpstr>
      <vt:lpstr>PowerPoint Presentation</vt:lpstr>
      <vt:lpstr>PowerPoint Presentation</vt:lpstr>
      <vt:lpstr>PowerPoint Presentation</vt:lpstr>
      <vt:lpstr>Product  Education</vt:lpstr>
      <vt:lpstr>PowerPoint Presentation</vt:lpstr>
      <vt:lpstr>PowerPoint Presentation</vt:lpstr>
      <vt:lpstr>PowerPoint Presentation</vt:lpstr>
      <vt:lpstr>Branding &amp; Organizational Understanding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c:title>
  <dc:creator>user hp</dc:creator>
  <cp:lastModifiedBy>user hp</cp:lastModifiedBy>
  <cp:revision>113</cp:revision>
  <dcterms:created xsi:type="dcterms:W3CDTF">2014-08-26T16:51:21Z</dcterms:created>
  <dcterms:modified xsi:type="dcterms:W3CDTF">2014-10-18T13:44:03Z</dcterms:modified>
</cp:coreProperties>
</file>